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6" r:id="rId2"/>
    <p:sldId id="281" r:id="rId3"/>
    <p:sldId id="257" r:id="rId4"/>
    <p:sldId id="258" r:id="rId5"/>
    <p:sldId id="259" r:id="rId6"/>
    <p:sldId id="273" r:id="rId7"/>
    <p:sldId id="275" r:id="rId8"/>
    <p:sldId id="279" r:id="rId9"/>
    <p:sldId id="262" r:id="rId10"/>
    <p:sldId id="263" r:id="rId11"/>
    <p:sldId id="261" r:id="rId12"/>
    <p:sldId id="276" r:id="rId13"/>
    <p:sldId id="277" r:id="rId14"/>
    <p:sldId id="264" r:id="rId15"/>
    <p:sldId id="280" r:id="rId16"/>
    <p:sldId id="265" r:id="rId17"/>
    <p:sldId id="269" r:id="rId18"/>
    <p:sldId id="274"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Wingdings 3" pitchFamily="2" charset="2"/>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474"/>
    <a:srgbClr val="007A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6"/>
    <p:restoredTop sz="70328"/>
  </p:normalViewPr>
  <p:slideViewPr>
    <p:cSldViewPr snapToGrid="0" snapToObjects="1">
      <p:cViewPr varScale="1">
        <p:scale>
          <a:sx n="72" d="100"/>
          <a:sy n="72" d="100"/>
        </p:scale>
        <p:origin x="20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04BF7-83B7-F947-A4F2-3EE59102FBF1}"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14C160EA-55C4-464B-866E-5FE66776DD70}">
      <dgm:prSet phldrT="[Text]"/>
      <dgm:spPr/>
      <dgm:t>
        <a:bodyPr/>
        <a:lstStyle/>
        <a:p>
          <a:r>
            <a:rPr lang="en-US" dirty="0"/>
            <a:t>Kaggle</a:t>
          </a:r>
        </a:p>
      </dgm:t>
    </dgm:pt>
    <dgm:pt modelId="{29DABF36-0A1B-1C4B-9F2E-0FFB5A0D9A52}" type="parTrans" cxnId="{43C74287-E233-1849-99AC-9A0257C1C310}">
      <dgm:prSet/>
      <dgm:spPr/>
      <dgm:t>
        <a:bodyPr/>
        <a:lstStyle/>
        <a:p>
          <a:endParaRPr lang="en-US"/>
        </a:p>
      </dgm:t>
    </dgm:pt>
    <dgm:pt modelId="{6406AA15-D5D6-054C-A415-0FE81833BA26}" type="sibTrans" cxnId="{43C74287-E233-1849-99AC-9A0257C1C310}">
      <dgm:prSet/>
      <dgm:spPr/>
      <dgm:t>
        <a:bodyPr/>
        <a:lstStyle/>
        <a:p>
          <a:endParaRPr lang="en-US"/>
        </a:p>
      </dgm:t>
    </dgm:pt>
    <dgm:pt modelId="{8710E711-08EA-E04E-9950-E798C9A3D62A}">
      <dgm:prSet phldrT="[Text]"/>
      <dgm:spPr/>
      <dgm:t>
        <a:bodyPr/>
        <a:lstStyle/>
        <a:p>
          <a:r>
            <a:rPr lang="en-US" dirty="0"/>
            <a:t>Excel</a:t>
          </a:r>
        </a:p>
      </dgm:t>
    </dgm:pt>
    <dgm:pt modelId="{BFAFBC0C-2E1B-B64B-9A9B-06891997FE0D}" type="parTrans" cxnId="{6E05DD68-32E0-E642-A3F0-0E650F710B29}">
      <dgm:prSet/>
      <dgm:spPr/>
      <dgm:t>
        <a:bodyPr/>
        <a:lstStyle/>
        <a:p>
          <a:endParaRPr lang="en-US"/>
        </a:p>
      </dgm:t>
    </dgm:pt>
    <dgm:pt modelId="{00959C16-F7B9-CB41-A7B5-FC039A805A05}" type="sibTrans" cxnId="{6E05DD68-32E0-E642-A3F0-0E650F710B29}">
      <dgm:prSet/>
      <dgm:spPr/>
      <dgm:t>
        <a:bodyPr/>
        <a:lstStyle/>
        <a:p>
          <a:endParaRPr lang="en-US"/>
        </a:p>
      </dgm:t>
    </dgm:pt>
    <dgm:pt modelId="{70B397D2-730C-494D-8982-ADFAC633C286}">
      <dgm:prSet/>
      <dgm:spPr/>
      <dgm:t>
        <a:bodyPr/>
        <a:lstStyle/>
        <a:p>
          <a:r>
            <a:rPr lang="en-US" dirty="0"/>
            <a:t>R Studio</a:t>
          </a:r>
        </a:p>
      </dgm:t>
    </dgm:pt>
    <dgm:pt modelId="{49AF5326-2C2C-7540-B0B9-E294FC91D781}" type="parTrans" cxnId="{7FE82442-1DB8-4C49-AF93-9BE6A4204962}">
      <dgm:prSet/>
      <dgm:spPr/>
      <dgm:t>
        <a:bodyPr/>
        <a:lstStyle/>
        <a:p>
          <a:endParaRPr lang="en-US"/>
        </a:p>
      </dgm:t>
    </dgm:pt>
    <dgm:pt modelId="{8A8ED677-953F-F849-B07C-26F28D5BD258}" type="sibTrans" cxnId="{7FE82442-1DB8-4C49-AF93-9BE6A4204962}">
      <dgm:prSet/>
      <dgm:spPr/>
      <dgm:t>
        <a:bodyPr/>
        <a:lstStyle/>
        <a:p>
          <a:endParaRPr lang="en-US"/>
        </a:p>
      </dgm:t>
    </dgm:pt>
    <dgm:pt modelId="{F0511F26-5192-2D4C-A57E-3BF2A516D53F}" type="pres">
      <dgm:prSet presAssocID="{10104BF7-83B7-F947-A4F2-3EE59102FBF1}" presName="Name0" presStyleCnt="0">
        <dgm:presLayoutVars>
          <dgm:dir/>
          <dgm:animOne val="branch"/>
          <dgm:animLvl val="lvl"/>
        </dgm:presLayoutVars>
      </dgm:prSet>
      <dgm:spPr/>
    </dgm:pt>
    <dgm:pt modelId="{8C003F26-F6AA-9548-91FB-A41D5CF10773}" type="pres">
      <dgm:prSet presAssocID="{14C160EA-55C4-464B-866E-5FE66776DD70}" presName="chaos" presStyleCnt="0"/>
      <dgm:spPr/>
    </dgm:pt>
    <dgm:pt modelId="{F0B154C9-631A-0E44-9321-F81CBFA4BBFB}" type="pres">
      <dgm:prSet presAssocID="{14C160EA-55C4-464B-866E-5FE66776DD70}" presName="parTx1" presStyleLbl="revTx" presStyleIdx="0" presStyleCnt="2"/>
      <dgm:spPr/>
    </dgm:pt>
    <dgm:pt modelId="{99391DAE-D3CE-FB4E-9F39-0AFAE64DABF0}" type="pres">
      <dgm:prSet presAssocID="{14C160EA-55C4-464B-866E-5FE66776DD70}" presName="c1" presStyleLbl="node1" presStyleIdx="0" presStyleCnt="19"/>
      <dgm:spPr/>
    </dgm:pt>
    <dgm:pt modelId="{DFF555FE-5FA2-D543-AD5A-C424A266F2D1}" type="pres">
      <dgm:prSet presAssocID="{14C160EA-55C4-464B-866E-5FE66776DD70}" presName="c2" presStyleLbl="node1" presStyleIdx="1" presStyleCnt="19"/>
      <dgm:spPr/>
    </dgm:pt>
    <dgm:pt modelId="{45ADD3BC-B8AA-6E42-88D1-F6C3B8CE79CF}" type="pres">
      <dgm:prSet presAssocID="{14C160EA-55C4-464B-866E-5FE66776DD70}" presName="c3" presStyleLbl="node1" presStyleIdx="2" presStyleCnt="19"/>
      <dgm:spPr/>
    </dgm:pt>
    <dgm:pt modelId="{9D6DC173-DE66-8947-A5F2-E1864058BDC9}" type="pres">
      <dgm:prSet presAssocID="{14C160EA-55C4-464B-866E-5FE66776DD70}" presName="c4" presStyleLbl="node1" presStyleIdx="3" presStyleCnt="19"/>
      <dgm:spPr/>
    </dgm:pt>
    <dgm:pt modelId="{F2852ABC-70B0-0141-BFEA-C709A1036456}" type="pres">
      <dgm:prSet presAssocID="{14C160EA-55C4-464B-866E-5FE66776DD70}" presName="c5" presStyleLbl="node1" presStyleIdx="4" presStyleCnt="19"/>
      <dgm:spPr/>
    </dgm:pt>
    <dgm:pt modelId="{26E1F08B-9F53-BF4B-BD84-69E74C01A217}" type="pres">
      <dgm:prSet presAssocID="{14C160EA-55C4-464B-866E-5FE66776DD70}" presName="c6" presStyleLbl="node1" presStyleIdx="5" presStyleCnt="19"/>
      <dgm:spPr/>
    </dgm:pt>
    <dgm:pt modelId="{5A48292C-8E57-8640-BCDF-A050C2BB4F9D}" type="pres">
      <dgm:prSet presAssocID="{14C160EA-55C4-464B-866E-5FE66776DD70}" presName="c7" presStyleLbl="node1" presStyleIdx="6" presStyleCnt="19"/>
      <dgm:spPr/>
    </dgm:pt>
    <dgm:pt modelId="{96806159-E1B7-AC40-B175-A0F0612C6013}" type="pres">
      <dgm:prSet presAssocID="{14C160EA-55C4-464B-866E-5FE66776DD70}" presName="c8" presStyleLbl="node1" presStyleIdx="7" presStyleCnt="19"/>
      <dgm:spPr/>
    </dgm:pt>
    <dgm:pt modelId="{A258E594-9C26-B64A-8359-171696472624}" type="pres">
      <dgm:prSet presAssocID="{14C160EA-55C4-464B-866E-5FE66776DD70}" presName="c9" presStyleLbl="node1" presStyleIdx="8" presStyleCnt="19"/>
      <dgm:spPr/>
    </dgm:pt>
    <dgm:pt modelId="{0B18D9D9-E102-E640-B8EB-AEF0FCACBF62}" type="pres">
      <dgm:prSet presAssocID="{14C160EA-55C4-464B-866E-5FE66776DD70}" presName="c10" presStyleLbl="node1" presStyleIdx="9" presStyleCnt="19"/>
      <dgm:spPr/>
    </dgm:pt>
    <dgm:pt modelId="{5B6E23E7-75C6-C248-B30F-DD30EC67F8BB}" type="pres">
      <dgm:prSet presAssocID="{14C160EA-55C4-464B-866E-5FE66776DD70}" presName="c11" presStyleLbl="node1" presStyleIdx="10" presStyleCnt="19"/>
      <dgm:spPr/>
    </dgm:pt>
    <dgm:pt modelId="{7B6723CF-C47D-8E41-8B95-AD65651F22D4}" type="pres">
      <dgm:prSet presAssocID="{14C160EA-55C4-464B-866E-5FE66776DD70}" presName="c12" presStyleLbl="node1" presStyleIdx="11" presStyleCnt="19"/>
      <dgm:spPr/>
    </dgm:pt>
    <dgm:pt modelId="{203353EA-7CB9-AD42-9A4E-ED62262B449B}" type="pres">
      <dgm:prSet presAssocID="{14C160EA-55C4-464B-866E-5FE66776DD70}" presName="c13" presStyleLbl="node1" presStyleIdx="12" presStyleCnt="19"/>
      <dgm:spPr/>
    </dgm:pt>
    <dgm:pt modelId="{0BCC163B-3632-264F-8F4C-015989D37CD4}" type="pres">
      <dgm:prSet presAssocID="{14C160EA-55C4-464B-866E-5FE66776DD70}" presName="c14" presStyleLbl="node1" presStyleIdx="13" presStyleCnt="19"/>
      <dgm:spPr/>
    </dgm:pt>
    <dgm:pt modelId="{CD3596F1-A587-094D-8F1B-64503DEBCAEC}" type="pres">
      <dgm:prSet presAssocID="{14C160EA-55C4-464B-866E-5FE66776DD70}" presName="c15" presStyleLbl="node1" presStyleIdx="14" presStyleCnt="19"/>
      <dgm:spPr/>
    </dgm:pt>
    <dgm:pt modelId="{011CAAB6-FA2A-4043-8066-10126B56CBE2}" type="pres">
      <dgm:prSet presAssocID="{14C160EA-55C4-464B-866E-5FE66776DD70}" presName="c16" presStyleLbl="node1" presStyleIdx="15" presStyleCnt="19"/>
      <dgm:spPr/>
    </dgm:pt>
    <dgm:pt modelId="{805E1609-377B-A94C-A44D-C75FA832AC55}" type="pres">
      <dgm:prSet presAssocID="{14C160EA-55C4-464B-866E-5FE66776DD70}" presName="c17" presStyleLbl="node1" presStyleIdx="16" presStyleCnt="19"/>
      <dgm:spPr/>
    </dgm:pt>
    <dgm:pt modelId="{3CAF7D08-09AD-2540-A8EE-6F0EC44BC15A}" type="pres">
      <dgm:prSet presAssocID="{14C160EA-55C4-464B-866E-5FE66776DD70}" presName="c18" presStyleLbl="node1" presStyleIdx="17" presStyleCnt="19"/>
      <dgm:spPr/>
    </dgm:pt>
    <dgm:pt modelId="{283AAE3A-49A0-B54A-AE90-E530AB3ADABA}" type="pres">
      <dgm:prSet presAssocID="{6406AA15-D5D6-054C-A415-0FE81833BA26}" presName="chevronComposite1" presStyleCnt="0"/>
      <dgm:spPr/>
    </dgm:pt>
    <dgm:pt modelId="{BAACFC18-4A6E-4243-801D-8A6F14025C19}" type="pres">
      <dgm:prSet presAssocID="{6406AA15-D5D6-054C-A415-0FE81833BA26}" presName="chevron1" presStyleLbl="sibTrans2D1" presStyleIdx="0" presStyleCnt="2"/>
      <dgm:spPr/>
    </dgm:pt>
    <dgm:pt modelId="{19B4F21A-8D32-4940-8BBE-AE0C92776B22}" type="pres">
      <dgm:prSet presAssocID="{6406AA15-D5D6-054C-A415-0FE81833BA26}" presName="spChevron1" presStyleCnt="0"/>
      <dgm:spPr/>
    </dgm:pt>
    <dgm:pt modelId="{EF1F4744-D96A-6A40-8CBF-67B962B78925}" type="pres">
      <dgm:prSet presAssocID="{8710E711-08EA-E04E-9950-E798C9A3D62A}" presName="middle" presStyleCnt="0"/>
      <dgm:spPr/>
    </dgm:pt>
    <dgm:pt modelId="{F99189BA-37F9-4E49-B91B-CD102EC66065}" type="pres">
      <dgm:prSet presAssocID="{8710E711-08EA-E04E-9950-E798C9A3D62A}" presName="parTxMid" presStyleLbl="revTx" presStyleIdx="1" presStyleCnt="2"/>
      <dgm:spPr/>
    </dgm:pt>
    <dgm:pt modelId="{784EF529-8FAC-4547-BDB3-CE5B824DBCEB}" type="pres">
      <dgm:prSet presAssocID="{8710E711-08EA-E04E-9950-E798C9A3D62A}" presName="spMid" presStyleCnt="0"/>
      <dgm:spPr/>
    </dgm:pt>
    <dgm:pt modelId="{EC32F4A6-964C-B844-9452-9BFAA79C767D}" type="pres">
      <dgm:prSet presAssocID="{00959C16-F7B9-CB41-A7B5-FC039A805A05}" presName="chevronComposite1" presStyleCnt="0"/>
      <dgm:spPr/>
    </dgm:pt>
    <dgm:pt modelId="{E8B951BD-C406-D444-88C8-5DD72F527D97}" type="pres">
      <dgm:prSet presAssocID="{00959C16-F7B9-CB41-A7B5-FC039A805A05}" presName="chevron1" presStyleLbl="sibTrans2D1" presStyleIdx="1" presStyleCnt="2"/>
      <dgm:spPr/>
    </dgm:pt>
    <dgm:pt modelId="{61139DDA-A087-FB4A-9FFB-FA30CCCE3B98}" type="pres">
      <dgm:prSet presAssocID="{00959C16-F7B9-CB41-A7B5-FC039A805A05}" presName="spChevron1" presStyleCnt="0"/>
      <dgm:spPr/>
    </dgm:pt>
    <dgm:pt modelId="{1A36FE30-DBDA-5C4E-8C27-7402F3C735E9}" type="pres">
      <dgm:prSet presAssocID="{70B397D2-730C-494D-8982-ADFAC633C286}" presName="last" presStyleCnt="0"/>
      <dgm:spPr/>
    </dgm:pt>
    <dgm:pt modelId="{8A348899-E81E-3A4F-B8AC-B986492D9ECC}" type="pres">
      <dgm:prSet presAssocID="{70B397D2-730C-494D-8982-ADFAC633C286}" presName="circleTx" presStyleLbl="node1" presStyleIdx="18" presStyleCnt="19"/>
      <dgm:spPr/>
    </dgm:pt>
    <dgm:pt modelId="{97D4A522-FE66-8744-883A-D3692439D128}" type="pres">
      <dgm:prSet presAssocID="{70B397D2-730C-494D-8982-ADFAC633C286}" presName="spN" presStyleCnt="0"/>
      <dgm:spPr/>
    </dgm:pt>
  </dgm:ptLst>
  <dgm:cxnLst>
    <dgm:cxn modelId="{70444114-5E61-E443-9CCB-592048EBD6F4}" type="presOf" srcId="{14C160EA-55C4-464B-866E-5FE66776DD70}" destId="{F0B154C9-631A-0E44-9321-F81CBFA4BBFB}" srcOrd="0" destOrd="0" presId="urn:microsoft.com/office/officeart/2009/3/layout/RandomtoResultProcess"/>
    <dgm:cxn modelId="{7FE82442-1DB8-4C49-AF93-9BE6A4204962}" srcId="{10104BF7-83B7-F947-A4F2-3EE59102FBF1}" destId="{70B397D2-730C-494D-8982-ADFAC633C286}" srcOrd="2" destOrd="0" parTransId="{49AF5326-2C2C-7540-B0B9-E294FC91D781}" sibTransId="{8A8ED677-953F-F849-B07C-26F28D5BD258}"/>
    <dgm:cxn modelId="{5491B74F-8FD3-B141-A4D5-A1276032E5F2}" type="presOf" srcId="{10104BF7-83B7-F947-A4F2-3EE59102FBF1}" destId="{F0511F26-5192-2D4C-A57E-3BF2A516D53F}" srcOrd="0" destOrd="0" presId="urn:microsoft.com/office/officeart/2009/3/layout/RandomtoResultProcess"/>
    <dgm:cxn modelId="{04E99358-1B78-8542-9D49-73270C1E2DA4}" type="presOf" srcId="{8710E711-08EA-E04E-9950-E798C9A3D62A}" destId="{F99189BA-37F9-4E49-B91B-CD102EC66065}" srcOrd="0" destOrd="0" presId="urn:microsoft.com/office/officeart/2009/3/layout/RandomtoResultProcess"/>
    <dgm:cxn modelId="{6E05DD68-32E0-E642-A3F0-0E650F710B29}" srcId="{10104BF7-83B7-F947-A4F2-3EE59102FBF1}" destId="{8710E711-08EA-E04E-9950-E798C9A3D62A}" srcOrd="1" destOrd="0" parTransId="{BFAFBC0C-2E1B-B64B-9A9B-06891997FE0D}" sibTransId="{00959C16-F7B9-CB41-A7B5-FC039A805A05}"/>
    <dgm:cxn modelId="{70ECAB72-B8B1-2341-8288-151541AC764A}" type="presOf" srcId="{70B397D2-730C-494D-8982-ADFAC633C286}" destId="{8A348899-E81E-3A4F-B8AC-B986492D9ECC}" srcOrd="0" destOrd="0" presId="urn:microsoft.com/office/officeart/2009/3/layout/RandomtoResultProcess"/>
    <dgm:cxn modelId="{43C74287-E233-1849-99AC-9A0257C1C310}" srcId="{10104BF7-83B7-F947-A4F2-3EE59102FBF1}" destId="{14C160EA-55C4-464B-866E-5FE66776DD70}" srcOrd="0" destOrd="0" parTransId="{29DABF36-0A1B-1C4B-9F2E-0FFB5A0D9A52}" sibTransId="{6406AA15-D5D6-054C-A415-0FE81833BA26}"/>
    <dgm:cxn modelId="{FC006DE4-5140-0A4F-AAAF-3D55858C9F9E}" type="presParOf" srcId="{F0511F26-5192-2D4C-A57E-3BF2A516D53F}" destId="{8C003F26-F6AA-9548-91FB-A41D5CF10773}" srcOrd="0" destOrd="0" presId="urn:microsoft.com/office/officeart/2009/3/layout/RandomtoResultProcess"/>
    <dgm:cxn modelId="{9E8BE6DA-309A-2F4A-B5EE-4B2A7D53EBB6}" type="presParOf" srcId="{8C003F26-F6AA-9548-91FB-A41D5CF10773}" destId="{F0B154C9-631A-0E44-9321-F81CBFA4BBFB}" srcOrd="0" destOrd="0" presId="urn:microsoft.com/office/officeart/2009/3/layout/RandomtoResultProcess"/>
    <dgm:cxn modelId="{EFF2A293-283E-7D40-9784-68CF3BF53FC9}" type="presParOf" srcId="{8C003F26-F6AA-9548-91FB-A41D5CF10773}" destId="{99391DAE-D3CE-FB4E-9F39-0AFAE64DABF0}" srcOrd="1" destOrd="0" presId="urn:microsoft.com/office/officeart/2009/3/layout/RandomtoResultProcess"/>
    <dgm:cxn modelId="{68DA787B-8BF1-2A42-B6CD-FB776F245582}" type="presParOf" srcId="{8C003F26-F6AA-9548-91FB-A41D5CF10773}" destId="{DFF555FE-5FA2-D543-AD5A-C424A266F2D1}" srcOrd="2" destOrd="0" presId="urn:microsoft.com/office/officeart/2009/3/layout/RandomtoResultProcess"/>
    <dgm:cxn modelId="{48DE9BF1-192C-4846-8B9E-FD91BE412476}" type="presParOf" srcId="{8C003F26-F6AA-9548-91FB-A41D5CF10773}" destId="{45ADD3BC-B8AA-6E42-88D1-F6C3B8CE79CF}" srcOrd="3" destOrd="0" presId="urn:microsoft.com/office/officeart/2009/3/layout/RandomtoResultProcess"/>
    <dgm:cxn modelId="{9B612380-C7F1-AB40-BEA6-92CC599B1F89}" type="presParOf" srcId="{8C003F26-F6AA-9548-91FB-A41D5CF10773}" destId="{9D6DC173-DE66-8947-A5F2-E1864058BDC9}" srcOrd="4" destOrd="0" presId="urn:microsoft.com/office/officeart/2009/3/layout/RandomtoResultProcess"/>
    <dgm:cxn modelId="{2204644A-6DAD-AD42-9D8B-563CF2827125}" type="presParOf" srcId="{8C003F26-F6AA-9548-91FB-A41D5CF10773}" destId="{F2852ABC-70B0-0141-BFEA-C709A1036456}" srcOrd="5" destOrd="0" presId="urn:microsoft.com/office/officeart/2009/3/layout/RandomtoResultProcess"/>
    <dgm:cxn modelId="{D49636F4-0B89-7446-AD96-C2ADE0EECD94}" type="presParOf" srcId="{8C003F26-F6AA-9548-91FB-A41D5CF10773}" destId="{26E1F08B-9F53-BF4B-BD84-69E74C01A217}" srcOrd="6" destOrd="0" presId="urn:microsoft.com/office/officeart/2009/3/layout/RandomtoResultProcess"/>
    <dgm:cxn modelId="{92DA7C32-7D00-CB4D-8C97-4B200900BD59}" type="presParOf" srcId="{8C003F26-F6AA-9548-91FB-A41D5CF10773}" destId="{5A48292C-8E57-8640-BCDF-A050C2BB4F9D}" srcOrd="7" destOrd="0" presId="urn:microsoft.com/office/officeart/2009/3/layout/RandomtoResultProcess"/>
    <dgm:cxn modelId="{FBC16F09-4961-7447-8E7E-6A7F5294D29C}" type="presParOf" srcId="{8C003F26-F6AA-9548-91FB-A41D5CF10773}" destId="{96806159-E1B7-AC40-B175-A0F0612C6013}" srcOrd="8" destOrd="0" presId="urn:microsoft.com/office/officeart/2009/3/layout/RandomtoResultProcess"/>
    <dgm:cxn modelId="{B4C3C3E4-2020-374A-BDC6-B1FD37CEE083}" type="presParOf" srcId="{8C003F26-F6AA-9548-91FB-A41D5CF10773}" destId="{A258E594-9C26-B64A-8359-171696472624}" srcOrd="9" destOrd="0" presId="urn:microsoft.com/office/officeart/2009/3/layout/RandomtoResultProcess"/>
    <dgm:cxn modelId="{3EC50688-99FF-EC45-8756-C69BB58C1BE2}" type="presParOf" srcId="{8C003F26-F6AA-9548-91FB-A41D5CF10773}" destId="{0B18D9D9-E102-E640-B8EB-AEF0FCACBF62}" srcOrd="10" destOrd="0" presId="urn:microsoft.com/office/officeart/2009/3/layout/RandomtoResultProcess"/>
    <dgm:cxn modelId="{A4F5ABD5-A578-D246-964D-544C2AB621C7}" type="presParOf" srcId="{8C003F26-F6AA-9548-91FB-A41D5CF10773}" destId="{5B6E23E7-75C6-C248-B30F-DD30EC67F8BB}" srcOrd="11" destOrd="0" presId="urn:microsoft.com/office/officeart/2009/3/layout/RandomtoResultProcess"/>
    <dgm:cxn modelId="{0D81078B-2E44-2348-BED0-10026FFACC82}" type="presParOf" srcId="{8C003F26-F6AA-9548-91FB-A41D5CF10773}" destId="{7B6723CF-C47D-8E41-8B95-AD65651F22D4}" srcOrd="12" destOrd="0" presId="urn:microsoft.com/office/officeart/2009/3/layout/RandomtoResultProcess"/>
    <dgm:cxn modelId="{38255D2D-447F-384B-AC65-45496FEC6781}" type="presParOf" srcId="{8C003F26-F6AA-9548-91FB-A41D5CF10773}" destId="{203353EA-7CB9-AD42-9A4E-ED62262B449B}" srcOrd="13" destOrd="0" presId="urn:microsoft.com/office/officeart/2009/3/layout/RandomtoResultProcess"/>
    <dgm:cxn modelId="{7EB63C43-EB47-E048-ABAE-4D47D38911E0}" type="presParOf" srcId="{8C003F26-F6AA-9548-91FB-A41D5CF10773}" destId="{0BCC163B-3632-264F-8F4C-015989D37CD4}" srcOrd="14" destOrd="0" presId="urn:microsoft.com/office/officeart/2009/3/layout/RandomtoResultProcess"/>
    <dgm:cxn modelId="{ECCFB3E6-5625-0E42-80D9-B786281F62F4}" type="presParOf" srcId="{8C003F26-F6AA-9548-91FB-A41D5CF10773}" destId="{CD3596F1-A587-094D-8F1B-64503DEBCAEC}" srcOrd="15" destOrd="0" presId="urn:microsoft.com/office/officeart/2009/3/layout/RandomtoResultProcess"/>
    <dgm:cxn modelId="{31F213F2-0C51-2C46-8EE2-37CF1E9AB67D}" type="presParOf" srcId="{8C003F26-F6AA-9548-91FB-A41D5CF10773}" destId="{011CAAB6-FA2A-4043-8066-10126B56CBE2}" srcOrd="16" destOrd="0" presId="urn:microsoft.com/office/officeart/2009/3/layout/RandomtoResultProcess"/>
    <dgm:cxn modelId="{9F8480B0-CD5A-4D46-B59D-12425A827A1A}" type="presParOf" srcId="{8C003F26-F6AA-9548-91FB-A41D5CF10773}" destId="{805E1609-377B-A94C-A44D-C75FA832AC55}" srcOrd="17" destOrd="0" presId="urn:microsoft.com/office/officeart/2009/3/layout/RandomtoResultProcess"/>
    <dgm:cxn modelId="{067B73BE-7051-4A47-8F7F-A13AE58C1FA5}" type="presParOf" srcId="{8C003F26-F6AA-9548-91FB-A41D5CF10773}" destId="{3CAF7D08-09AD-2540-A8EE-6F0EC44BC15A}" srcOrd="18" destOrd="0" presId="urn:microsoft.com/office/officeart/2009/3/layout/RandomtoResultProcess"/>
    <dgm:cxn modelId="{4BB6F8E0-5EFD-E14D-9327-149DDABCBC39}" type="presParOf" srcId="{F0511F26-5192-2D4C-A57E-3BF2A516D53F}" destId="{283AAE3A-49A0-B54A-AE90-E530AB3ADABA}" srcOrd="1" destOrd="0" presId="urn:microsoft.com/office/officeart/2009/3/layout/RandomtoResultProcess"/>
    <dgm:cxn modelId="{9CA10FD6-E670-6247-93BA-0B36B50DE18D}" type="presParOf" srcId="{283AAE3A-49A0-B54A-AE90-E530AB3ADABA}" destId="{BAACFC18-4A6E-4243-801D-8A6F14025C19}" srcOrd="0" destOrd="0" presId="urn:microsoft.com/office/officeart/2009/3/layout/RandomtoResultProcess"/>
    <dgm:cxn modelId="{5D85A004-3A82-164B-82B5-94CE26CD5226}" type="presParOf" srcId="{283AAE3A-49A0-B54A-AE90-E530AB3ADABA}" destId="{19B4F21A-8D32-4940-8BBE-AE0C92776B22}" srcOrd="1" destOrd="0" presId="urn:microsoft.com/office/officeart/2009/3/layout/RandomtoResultProcess"/>
    <dgm:cxn modelId="{A95AF9D8-E4D5-5548-8FCE-C5927675401A}" type="presParOf" srcId="{F0511F26-5192-2D4C-A57E-3BF2A516D53F}" destId="{EF1F4744-D96A-6A40-8CBF-67B962B78925}" srcOrd="2" destOrd="0" presId="urn:microsoft.com/office/officeart/2009/3/layout/RandomtoResultProcess"/>
    <dgm:cxn modelId="{B288ACE8-C933-7B4C-AB5E-7391A6F85DC0}" type="presParOf" srcId="{EF1F4744-D96A-6A40-8CBF-67B962B78925}" destId="{F99189BA-37F9-4E49-B91B-CD102EC66065}" srcOrd="0" destOrd="0" presId="urn:microsoft.com/office/officeart/2009/3/layout/RandomtoResultProcess"/>
    <dgm:cxn modelId="{41035A41-6407-BF42-9AED-E5831DACC299}" type="presParOf" srcId="{EF1F4744-D96A-6A40-8CBF-67B962B78925}" destId="{784EF529-8FAC-4547-BDB3-CE5B824DBCEB}" srcOrd="1" destOrd="0" presId="urn:microsoft.com/office/officeart/2009/3/layout/RandomtoResultProcess"/>
    <dgm:cxn modelId="{FD414443-9846-9540-92D7-FDCC1A580470}" type="presParOf" srcId="{F0511F26-5192-2D4C-A57E-3BF2A516D53F}" destId="{EC32F4A6-964C-B844-9452-9BFAA79C767D}" srcOrd="3" destOrd="0" presId="urn:microsoft.com/office/officeart/2009/3/layout/RandomtoResultProcess"/>
    <dgm:cxn modelId="{F6451682-8981-B44F-A3CF-B2C3C029CDA7}" type="presParOf" srcId="{EC32F4A6-964C-B844-9452-9BFAA79C767D}" destId="{E8B951BD-C406-D444-88C8-5DD72F527D97}" srcOrd="0" destOrd="0" presId="urn:microsoft.com/office/officeart/2009/3/layout/RandomtoResultProcess"/>
    <dgm:cxn modelId="{6B0DEBCA-B8D0-5340-9BAB-21EB8E8B821A}" type="presParOf" srcId="{EC32F4A6-964C-B844-9452-9BFAA79C767D}" destId="{61139DDA-A087-FB4A-9FFB-FA30CCCE3B98}" srcOrd="1" destOrd="0" presId="urn:microsoft.com/office/officeart/2009/3/layout/RandomtoResultProcess"/>
    <dgm:cxn modelId="{46CD3DE5-6F5E-8749-A4E2-7609EBE33DCE}" type="presParOf" srcId="{F0511F26-5192-2D4C-A57E-3BF2A516D53F}" destId="{1A36FE30-DBDA-5C4E-8C27-7402F3C735E9}" srcOrd="4" destOrd="0" presId="urn:microsoft.com/office/officeart/2009/3/layout/RandomtoResultProcess"/>
    <dgm:cxn modelId="{B8E0B8F0-CFF3-CE41-8A4F-29C0DA318240}" type="presParOf" srcId="{1A36FE30-DBDA-5C4E-8C27-7402F3C735E9}" destId="{8A348899-E81E-3A4F-B8AC-B986492D9ECC}" srcOrd="0" destOrd="0" presId="urn:microsoft.com/office/officeart/2009/3/layout/RandomtoResultProcess"/>
    <dgm:cxn modelId="{BEE694FB-E1DE-6C4B-9D9A-F363976426DD}" type="presParOf" srcId="{1A36FE30-DBDA-5C4E-8C27-7402F3C735E9}" destId="{97D4A522-FE66-8744-883A-D3692439D128}" srcOrd="1"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104BF7-83B7-F947-A4F2-3EE59102FBF1}"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14C160EA-55C4-464B-866E-5FE66776DD70}">
      <dgm:prSet phldrT="[Text]"/>
      <dgm:spPr/>
      <dgm:t>
        <a:bodyPr/>
        <a:lstStyle/>
        <a:p>
          <a:r>
            <a:rPr lang="en-US" dirty="0"/>
            <a:t>SQL</a:t>
          </a:r>
        </a:p>
      </dgm:t>
    </dgm:pt>
    <dgm:pt modelId="{29DABF36-0A1B-1C4B-9F2E-0FFB5A0D9A52}" type="parTrans" cxnId="{43C74287-E233-1849-99AC-9A0257C1C310}">
      <dgm:prSet/>
      <dgm:spPr/>
      <dgm:t>
        <a:bodyPr/>
        <a:lstStyle/>
        <a:p>
          <a:endParaRPr lang="en-US"/>
        </a:p>
      </dgm:t>
    </dgm:pt>
    <dgm:pt modelId="{6406AA15-D5D6-054C-A415-0FE81833BA26}" type="sibTrans" cxnId="{43C74287-E233-1849-99AC-9A0257C1C310}">
      <dgm:prSet/>
      <dgm:spPr/>
      <dgm:t>
        <a:bodyPr/>
        <a:lstStyle/>
        <a:p>
          <a:endParaRPr lang="en-US"/>
        </a:p>
      </dgm:t>
    </dgm:pt>
    <dgm:pt modelId="{8710E711-08EA-E04E-9950-E798C9A3D62A}">
      <dgm:prSet phldrT="[Text]"/>
      <dgm:spPr/>
      <dgm:t>
        <a:bodyPr/>
        <a:lstStyle/>
        <a:p>
          <a:r>
            <a:rPr lang="en-US" dirty="0"/>
            <a:t>Python or SAS</a:t>
          </a:r>
        </a:p>
      </dgm:t>
    </dgm:pt>
    <dgm:pt modelId="{BFAFBC0C-2E1B-B64B-9A9B-06891997FE0D}" type="parTrans" cxnId="{6E05DD68-32E0-E642-A3F0-0E650F710B29}">
      <dgm:prSet/>
      <dgm:spPr/>
      <dgm:t>
        <a:bodyPr/>
        <a:lstStyle/>
        <a:p>
          <a:endParaRPr lang="en-US"/>
        </a:p>
      </dgm:t>
    </dgm:pt>
    <dgm:pt modelId="{00959C16-F7B9-CB41-A7B5-FC039A805A05}" type="sibTrans" cxnId="{6E05DD68-32E0-E642-A3F0-0E650F710B29}">
      <dgm:prSet/>
      <dgm:spPr/>
      <dgm:t>
        <a:bodyPr/>
        <a:lstStyle/>
        <a:p>
          <a:endParaRPr lang="en-US"/>
        </a:p>
      </dgm:t>
    </dgm:pt>
    <dgm:pt modelId="{70B397D2-730C-494D-8982-ADFAC633C286}">
      <dgm:prSet/>
      <dgm:spPr/>
      <dgm:t>
        <a:bodyPr/>
        <a:lstStyle/>
        <a:p>
          <a:r>
            <a:rPr lang="en-US" dirty="0"/>
            <a:t>Tableau or Power BI</a:t>
          </a:r>
        </a:p>
      </dgm:t>
    </dgm:pt>
    <dgm:pt modelId="{49AF5326-2C2C-7540-B0B9-E294FC91D781}" type="parTrans" cxnId="{7FE82442-1DB8-4C49-AF93-9BE6A4204962}">
      <dgm:prSet/>
      <dgm:spPr/>
      <dgm:t>
        <a:bodyPr/>
        <a:lstStyle/>
        <a:p>
          <a:endParaRPr lang="en-US"/>
        </a:p>
      </dgm:t>
    </dgm:pt>
    <dgm:pt modelId="{8A8ED677-953F-F849-B07C-26F28D5BD258}" type="sibTrans" cxnId="{7FE82442-1DB8-4C49-AF93-9BE6A4204962}">
      <dgm:prSet/>
      <dgm:spPr/>
      <dgm:t>
        <a:bodyPr/>
        <a:lstStyle/>
        <a:p>
          <a:endParaRPr lang="en-US"/>
        </a:p>
      </dgm:t>
    </dgm:pt>
    <dgm:pt modelId="{F0511F26-5192-2D4C-A57E-3BF2A516D53F}" type="pres">
      <dgm:prSet presAssocID="{10104BF7-83B7-F947-A4F2-3EE59102FBF1}" presName="Name0" presStyleCnt="0">
        <dgm:presLayoutVars>
          <dgm:dir/>
          <dgm:animOne val="branch"/>
          <dgm:animLvl val="lvl"/>
        </dgm:presLayoutVars>
      </dgm:prSet>
      <dgm:spPr/>
    </dgm:pt>
    <dgm:pt modelId="{8C003F26-F6AA-9548-91FB-A41D5CF10773}" type="pres">
      <dgm:prSet presAssocID="{14C160EA-55C4-464B-866E-5FE66776DD70}" presName="chaos" presStyleCnt="0"/>
      <dgm:spPr/>
    </dgm:pt>
    <dgm:pt modelId="{F0B154C9-631A-0E44-9321-F81CBFA4BBFB}" type="pres">
      <dgm:prSet presAssocID="{14C160EA-55C4-464B-866E-5FE66776DD70}" presName="parTx1" presStyleLbl="revTx" presStyleIdx="0" presStyleCnt="2"/>
      <dgm:spPr/>
    </dgm:pt>
    <dgm:pt modelId="{99391DAE-D3CE-FB4E-9F39-0AFAE64DABF0}" type="pres">
      <dgm:prSet presAssocID="{14C160EA-55C4-464B-866E-5FE66776DD70}" presName="c1" presStyleLbl="node1" presStyleIdx="0" presStyleCnt="19"/>
      <dgm:spPr/>
    </dgm:pt>
    <dgm:pt modelId="{DFF555FE-5FA2-D543-AD5A-C424A266F2D1}" type="pres">
      <dgm:prSet presAssocID="{14C160EA-55C4-464B-866E-5FE66776DD70}" presName="c2" presStyleLbl="node1" presStyleIdx="1" presStyleCnt="19"/>
      <dgm:spPr/>
    </dgm:pt>
    <dgm:pt modelId="{45ADD3BC-B8AA-6E42-88D1-F6C3B8CE79CF}" type="pres">
      <dgm:prSet presAssocID="{14C160EA-55C4-464B-866E-5FE66776DD70}" presName="c3" presStyleLbl="node1" presStyleIdx="2" presStyleCnt="19"/>
      <dgm:spPr/>
    </dgm:pt>
    <dgm:pt modelId="{9D6DC173-DE66-8947-A5F2-E1864058BDC9}" type="pres">
      <dgm:prSet presAssocID="{14C160EA-55C4-464B-866E-5FE66776DD70}" presName="c4" presStyleLbl="node1" presStyleIdx="3" presStyleCnt="19"/>
      <dgm:spPr/>
    </dgm:pt>
    <dgm:pt modelId="{F2852ABC-70B0-0141-BFEA-C709A1036456}" type="pres">
      <dgm:prSet presAssocID="{14C160EA-55C4-464B-866E-5FE66776DD70}" presName="c5" presStyleLbl="node1" presStyleIdx="4" presStyleCnt="19"/>
      <dgm:spPr/>
    </dgm:pt>
    <dgm:pt modelId="{26E1F08B-9F53-BF4B-BD84-69E74C01A217}" type="pres">
      <dgm:prSet presAssocID="{14C160EA-55C4-464B-866E-5FE66776DD70}" presName="c6" presStyleLbl="node1" presStyleIdx="5" presStyleCnt="19"/>
      <dgm:spPr/>
    </dgm:pt>
    <dgm:pt modelId="{5A48292C-8E57-8640-BCDF-A050C2BB4F9D}" type="pres">
      <dgm:prSet presAssocID="{14C160EA-55C4-464B-866E-5FE66776DD70}" presName="c7" presStyleLbl="node1" presStyleIdx="6" presStyleCnt="19"/>
      <dgm:spPr/>
    </dgm:pt>
    <dgm:pt modelId="{96806159-E1B7-AC40-B175-A0F0612C6013}" type="pres">
      <dgm:prSet presAssocID="{14C160EA-55C4-464B-866E-5FE66776DD70}" presName="c8" presStyleLbl="node1" presStyleIdx="7" presStyleCnt="19"/>
      <dgm:spPr/>
    </dgm:pt>
    <dgm:pt modelId="{A258E594-9C26-B64A-8359-171696472624}" type="pres">
      <dgm:prSet presAssocID="{14C160EA-55C4-464B-866E-5FE66776DD70}" presName="c9" presStyleLbl="node1" presStyleIdx="8" presStyleCnt="19"/>
      <dgm:spPr/>
    </dgm:pt>
    <dgm:pt modelId="{0B18D9D9-E102-E640-B8EB-AEF0FCACBF62}" type="pres">
      <dgm:prSet presAssocID="{14C160EA-55C4-464B-866E-5FE66776DD70}" presName="c10" presStyleLbl="node1" presStyleIdx="9" presStyleCnt="19"/>
      <dgm:spPr/>
    </dgm:pt>
    <dgm:pt modelId="{5B6E23E7-75C6-C248-B30F-DD30EC67F8BB}" type="pres">
      <dgm:prSet presAssocID="{14C160EA-55C4-464B-866E-5FE66776DD70}" presName="c11" presStyleLbl="node1" presStyleIdx="10" presStyleCnt="19"/>
      <dgm:spPr/>
    </dgm:pt>
    <dgm:pt modelId="{7B6723CF-C47D-8E41-8B95-AD65651F22D4}" type="pres">
      <dgm:prSet presAssocID="{14C160EA-55C4-464B-866E-5FE66776DD70}" presName="c12" presStyleLbl="node1" presStyleIdx="11" presStyleCnt="19"/>
      <dgm:spPr/>
    </dgm:pt>
    <dgm:pt modelId="{203353EA-7CB9-AD42-9A4E-ED62262B449B}" type="pres">
      <dgm:prSet presAssocID="{14C160EA-55C4-464B-866E-5FE66776DD70}" presName="c13" presStyleLbl="node1" presStyleIdx="12" presStyleCnt="19"/>
      <dgm:spPr/>
    </dgm:pt>
    <dgm:pt modelId="{0BCC163B-3632-264F-8F4C-015989D37CD4}" type="pres">
      <dgm:prSet presAssocID="{14C160EA-55C4-464B-866E-5FE66776DD70}" presName="c14" presStyleLbl="node1" presStyleIdx="13" presStyleCnt="19"/>
      <dgm:spPr/>
    </dgm:pt>
    <dgm:pt modelId="{CD3596F1-A587-094D-8F1B-64503DEBCAEC}" type="pres">
      <dgm:prSet presAssocID="{14C160EA-55C4-464B-866E-5FE66776DD70}" presName="c15" presStyleLbl="node1" presStyleIdx="14" presStyleCnt="19"/>
      <dgm:spPr/>
    </dgm:pt>
    <dgm:pt modelId="{011CAAB6-FA2A-4043-8066-10126B56CBE2}" type="pres">
      <dgm:prSet presAssocID="{14C160EA-55C4-464B-866E-5FE66776DD70}" presName="c16" presStyleLbl="node1" presStyleIdx="15" presStyleCnt="19"/>
      <dgm:spPr/>
    </dgm:pt>
    <dgm:pt modelId="{805E1609-377B-A94C-A44D-C75FA832AC55}" type="pres">
      <dgm:prSet presAssocID="{14C160EA-55C4-464B-866E-5FE66776DD70}" presName="c17" presStyleLbl="node1" presStyleIdx="16" presStyleCnt="19"/>
      <dgm:spPr/>
    </dgm:pt>
    <dgm:pt modelId="{3CAF7D08-09AD-2540-A8EE-6F0EC44BC15A}" type="pres">
      <dgm:prSet presAssocID="{14C160EA-55C4-464B-866E-5FE66776DD70}" presName="c18" presStyleLbl="node1" presStyleIdx="17" presStyleCnt="19"/>
      <dgm:spPr/>
    </dgm:pt>
    <dgm:pt modelId="{283AAE3A-49A0-B54A-AE90-E530AB3ADABA}" type="pres">
      <dgm:prSet presAssocID="{6406AA15-D5D6-054C-A415-0FE81833BA26}" presName="chevronComposite1" presStyleCnt="0"/>
      <dgm:spPr/>
    </dgm:pt>
    <dgm:pt modelId="{BAACFC18-4A6E-4243-801D-8A6F14025C19}" type="pres">
      <dgm:prSet presAssocID="{6406AA15-D5D6-054C-A415-0FE81833BA26}" presName="chevron1" presStyleLbl="sibTrans2D1" presStyleIdx="0" presStyleCnt="2"/>
      <dgm:spPr/>
    </dgm:pt>
    <dgm:pt modelId="{19B4F21A-8D32-4940-8BBE-AE0C92776B22}" type="pres">
      <dgm:prSet presAssocID="{6406AA15-D5D6-054C-A415-0FE81833BA26}" presName="spChevron1" presStyleCnt="0"/>
      <dgm:spPr/>
    </dgm:pt>
    <dgm:pt modelId="{EF1F4744-D96A-6A40-8CBF-67B962B78925}" type="pres">
      <dgm:prSet presAssocID="{8710E711-08EA-E04E-9950-E798C9A3D62A}" presName="middle" presStyleCnt="0"/>
      <dgm:spPr/>
    </dgm:pt>
    <dgm:pt modelId="{F99189BA-37F9-4E49-B91B-CD102EC66065}" type="pres">
      <dgm:prSet presAssocID="{8710E711-08EA-E04E-9950-E798C9A3D62A}" presName="parTxMid" presStyleLbl="revTx" presStyleIdx="1" presStyleCnt="2"/>
      <dgm:spPr/>
    </dgm:pt>
    <dgm:pt modelId="{784EF529-8FAC-4547-BDB3-CE5B824DBCEB}" type="pres">
      <dgm:prSet presAssocID="{8710E711-08EA-E04E-9950-E798C9A3D62A}" presName="spMid" presStyleCnt="0"/>
      <dgm:spPr/>
    </dgm:pt>
    <dgm:pt modelId="{EC32F4A6-964C-B844-9452-9BFAA79C767D}" type="pres">
      <dgm:prSet presAssocID="{00959C16-F7B9-CB41-A7B5-FC039A805A05}" presName="chevronComposite1" presStyleCnt="0"/>
      <dgm:spPr/>
    </dgm:pt>
    <dgm:pt modelId="{E8B951BD-C406-D444-88C8-5DD72F527D97}" type="pres">
      <dgm:prSet presAssocID="{00959C16-F7B9-CB41-A7B5-FC039A805A05}" presName="chevron1" presStyleLbl="sibTrans2D1" presStyleIdx="1" presStyleCnt="2"/>
      <dgm:spPr/>
    </dgm:pt>
    <dgm:pt modelId="{61139DDA-A087-FB4A-9FFB-FA30CCCE3B98}" type="pres">
      <dgm:prSet presAssocID="{00959C16-F7B9-CB41-A7B5-FC039A805A05}" presName="spChevron1" presStyleCnt="0"/>
      <dgm:spPr/>
    </dgm:pt>
    <dgm:pt modelId="{4ADB97BA-6299-BE43-A6A0-6310AA6A9CBA}" type="pres">
      <dgm:prSet presAssocID="{70B397D2-730C-494D-8982-ADFAC633C286}" presName="last" presStyleCnt="0"/>
      <dgm:spPr/>
    </dgm:pt>
    <dgm:pt modelId="{53049CF5-66C4-6B49-BD49-0EF27CAE2DBF}" type="pres">
      <dgm:prSet presAssocID="{70B397D2-730C-494D-8982-ADFAC633C286}" presName="circleTx" presStyleLbl="node1" presStyleIdx="18" presStyleCnt="19"/>
      <dgm:spPr/>
    </dgm:pt>
    <dgm:pt modelId="{F33007B3-95F4-6B49-AA47-4073B71EEC24}" type="pres">
      <dgm:prSet presAssocID="{70B397D2-730C-494D-8982-ADFAC633C286}" presName="spN" presStyleCnt="0"/>
      <dgm:spPr/>
    </dgm:pt>
  </dgm:ptLst>
  <dgm:cxnLst>
    <dgm:cxn modelId="{70444114-5E61-E443-9CCB-592048EBD6F4}" type="presOf" srcId="{14C160EA-55C4-464B-866E-5FE66776DD70}" destId="{F0B154C9-631A-0E44-9321-F81CBFA4BBFB}" srcOrd="0" destOrd="0" presId="urn:microsoft.com/office/officeart/2009/3/layout/RandomtoResultProcess"/>
    <dgm:cxn modelId="{7FE82442-1DB8-4C49-AF93-9BE6A4204962}" srcId="{10104BF7-83B7-F947-A4F2-3EE59102FBF1}" destId="{70B397D2-730C-494D-8982-ADFAC633C286}" srcOrd="2" destOrd="0" parTransId="{49AF5326-2C2C-7540-B0B9-E294FC91D781}" sibTransId="{8A8ED677-953F-F849-B07C-26F28D5BD258}"/>
    <dgm:cxn modelId="{5491B74F-8FD3-B141-A4D5-A1276032E5F2}" type="presOf" srcId="{10104BF7-83B7-F947-A4F2-3EE59102FBF1}" destId="{F0511F26-5192-2D4C-A57E-3BF2A516D53F}" srcOrd="0" destOrd="0" presId="urn:microsoft.com/office/officeart/2009/3/layout/RandomtoResultProcess"/>
    <dgm:cxn modelId="{04E99358-1B78-8542-9D49-73270C1E2DA4}" type="presOf" srcId="{8710E711-08EA-E04E-9950-E798C9A3D62A}" destId="{F99189BA-37F9-4E49-B91B-CD102EC66065}" srcOrd="0" destOrd="0" presId="urn:microsoft.com/office/officeart/2009/3/layout/RandomtoResultProcess"/>
    <dgm:cxn modelId="{6E05DD68-32E0-E642-A3F0-0E650F710B29}" srcId="{10104BF7-83B7-F947-A4F2-3EE59102FBF1}" destId="{8710E711-08EA-E04E-9950-E798C9A3D62A}" srcOrd="1" destOrd="0" parTransId="{BFAFBC0C-2E1B-B64B-9A9B-06891997FE0D}" sibTransId="{00959C16-F7B9-CB41-A7B5-FC039A805A05}"/>
    <dgm:cxn modelId="{43C74287-E233-1849-99AC-9A0257C1C310}" srcId="{10104BF7-83B7-F947-A4F2-3EE59102FBF1}" destId="{14C160EA-55C4-464B-866E-5FE66776DD70}" srcOrd="0" destOrd="0" parTransId="{29DABF36-0A1B-1C4B-9F2E-0FFB5A0D9A52}" sibTransId="{6406AA15-D5D6-054C-A415-0FE81833BA26}"/>
    <dgm:cxn modelId="{BB824FA2-E289-2C4B-8DF9-671DD8973052}" type="presOf" srcId="{70B397D2-730C-494D-8982-ADFAC633C286}" destId="{53049CF5-66C4-6B49-BD49-0EF27CAE2DBF}" srcOrd="0" destOrd="0" presId="urn:microsoft.com/office/officeart/2009/3/layout/RandomtoResultProcess"/>
    <dgm:cxn modelId="{FC006DE4-5140-0A4F-AAAF-3D55858C9F9E}" type="presParOf" srcId="{F0511F26-5192-2D4C-A57E-3BF2A516D53F}" destId="{8C003F26-F6AA-9548-91FB-A41D5CF10773}" srcOrd="0" destOrd="0" presId="urn:microsoft.com/office/officeart/2009/3/layout/RandomtoResultProcess"/>
    <dgm:cxn modelId="{9E8BE6DA-309A-2F4A-B5EE-4B2A7D53EBB6}" type="presParOf" srcId="{8C003F26-F6AA-9548-91FB-A41D5CF10773}" destId="{F0B154C9-631A-0E44-9321-F81CBFA4BBFB}" srcOrd="0" destOrd="0" presId="urn:microsoft.com/office/officeart/2009/3/layout/RandomtoResultProcess"/>
    <dgm:cxn modelId="{EFF2A293-283E-7D40-9784-68CF3BF53FC9}" type="presParOf" srcId="{8C003F26-F6AA-9548-91FB-A41D5CF10773}" destId="{99391DAE-D3CE-FB4E-9F39-0AFAE64DABF0}" srcOrd="1" destOrd="0" presId="urn:microsoft.com/office/officeart/2009/3/layout/RandomtoResultProcess"/>
    <dgm:cxn modelId="{68DA787B-8BF1-2A42-B6CD-FB776F245582}" type="presParOf" srcId="{8C003F26-F6AA-9548-91FB-A41D5CF10773}" destId="{DFF555FE-5FA2-D543-AD5A-C424A266F2D1}" srcOrd="2" destOrd="0" presId="urn:microsoft.com/office/officeart/2009/3/layout/RandomtoResultProcess"/>
    <dgm:cxn modelId="{48DE9BF1-192C-4846-8B9E-FD91BE412476}" type="presParOf" srcId="{8C003F26-F6AA-9548-91FB-A41D5CF10773}" destId="{45ADD3BC-B8AA-6E42-88D1-F6C3B8CE79CF}" srcOrd="3" destOrd="0" presId="urn:microsoft.com/office/officeart/2009/3/layout/RandomtoResultProcess"/>
    <dgm:cxn modelId="{9B612380-C7F1-AB40-BEA6-92CC599B1F89}" type="presParOf" srcId="{8C003F26-F6AA-9548-91FB-A41D5CF10773}" destId="{9D6DC173-DE66-8947-A5F2-E1864058BDC9}" srcOrd="4" destOrd="0" presId="urn:microsoft.com/office/officeart/2009/3/layout/RandomtoResultProcess"/>
    <dgm:cxn modelId="{2204644A-6DAD-AD42-9D8B-563CF2827125}" type="presParOf" srcId="{8C003F26-F6AA-9548-91FB-A41D5CF10773}" destId="{F2852ABC-70B0-0141-BFEA-C709A1036456}" srcOrd="5" destOrd="0" presId="urn:microsoft.com/office/officeart/2009/3/layout/RandomtoResultProcess"/>
    <dgm:cxn modelId="{D49636F4-0B89-7446-AD96-C2ADE0EECD94}" type="presParOf" srcId="{8C003F26-F6AA-9548-91FB-A41D5CF10773}" destId="{26E1F08B-9F53-BF4B-BD84-69E74C01A217}" srcOrd="6" destOrd="0" presId="urn:microsoft.com/office/officeart/2009/3/layout/RandomtoResultProcess"/>
    <dgm:cxn modelId="{92DA7C32-7D00-CB4D-8C97-4B200900BD59}" type="presParOf" srcId="{8C003F26-F6AA-9548-91FB-A41D5CF10773}" destId="{5A48292C-8E57-8640-BCDF-A050C2BB4F9D}" srcOrd="7" destOrd="0" presId="urn:microsoft.com/office/officeart/2009/3/layout/RandomtoResultProcess"/>
    <dgm:cxn modelId="{FBC16F09-4961-7447-8E7E-6A7F5294D29C}" type="presParOf" srcId="{8C003F26-F6AA-9548-91FB-A41D5CF10773}" destId="{96806159-E1B7-AC40-B175-A0F0612C6013}" srcOrd="8" destOrd="0" presId="urn:microsoft.com/office/officeart/2009/3/layout/RandomtoResultProcess"/>
    <dgm:cxn modelId="{B4C3C3E4-2020-374A-BDC6-B1FD37CEE083}" type="presParOf" srcId="{8C003F26-F6AA-9548-91FB-A41D5CF10773}" destId="{A258E594-9C26-B64A-8359-171696472624}" srcOrd="9" destOrd="0" presId="urn:microsoft.com/office/officeart/2009/3/layout/RandomtoResultProcess"/>
    <dgm:cxn modelId="{3EC50688-99FF-EC45-8756-C69BB58C1BE2}" type="presParOf" srcId="{8C003F26-F6AA-9548-91FB-A41D5CF10773}" destId="{0B18D9D9-E102-E640-B8EB-AEF0FCACBF62}" srcOrd="10" destOrd="0" presId="urn:microsoft.com/office/officeart/2009/3/layout/RandomtoResultProcess"/>
    <dgm:cxn modelId="{A4F5ABD5-A578-D246-964D-544C2AB621C7}" type="presParOf" srcId="{8C003F26-F6AA-9548-91FB-A41D5CF10773}" destId="{5B6E23E7-75C6-C248-B30F-DD30EC67F8BB}" srcOrd="11" destOrd="0" presId="urn:microsoft.com/office/officeart/2009/3/layout/RandomtoResultProcess"/>
    <dgm:cxn modelId="{0D81078B-2E44-2348-BED0-10026FFACC82}" type="presParOf" srcId="{8C003F26-F6AA-9548-91FB-A41D5CF10773}" destId="{7B6723CF-C47D-8E41-8B95-AD65651F22D4}" srcOrd="12" destOrd="0" presId="urn:microsoft.com/office/officeart/2009/3/layout/RandomtoResultProcess"/>
    <dgm:cxn modelId="{38255D2D-447F-384B-AC65-45496FEC6781}" type="presParOf" srcId="{8C003F26-F6AA-9548-91FB-A41D5CF10773}" destId="{203353EA-7CB9-AD42-9A4E-ED62262B449B}" srcOrd="13" destOrd="0" presId="urn:microsoft.com/office/officeart/2009/3/layout/RandomtoResultProcess"/>
    <dgm:cxn modelId="{7EB63C43-EB47-E048-ABAE-4D47D38911E0}" type="presParOf" srcId="{8C003F26-F6AA-9548-91FB-A41D5CF10773}" destId="{0BCC163B-3632-264F-8F4C-015989D37CD4}" srcOrd="14" destOrd="0" presId="urn:microsoft.com/office/officeart/2009/3/layout/RandomtoResultProcess"/>
    <dgm:cxn modelId="{ECCFB3E6-5625-0E42-80D9-B786281F62F4}" type="presParOf" srcId="{8C003F26-F6AA-9548-91FB-A41D5CF10773}" destId="{CD3596F1-A587-094D-8F1B-64503DEBCAEC}" srcOrd="15" destOrd="0" presId="urn:microsoft.com/office/officeart/2009/3/layout/RandomtoResultProcess"/>
    <dgm:cxn modelId="{31F213F2-0C51-2C46-8EE2-37CF1E9AB67D}" type="presParOf" srcId="{8C003F26-F6AA-9548-91FB-A41D5CF10773}" destId="{011CAAB6-FA2A-4043-8066-10126B56CBE2}" srcOrd="16" destOrd="0" presId="urn:microsoft.com/office/officeart/2009/3/layout/RandomtoResultProcess"/>
    <dgm:cxn modelId="{9F8480B0-CD5A-4D46-B59D-12425A827A1A}" type="presParOf" srcId="{8C003F26-F6AA-9548-91FB-A41D5CF10773}" destId="{805E1609-377B-A94C-A44D-C75FA832AC55}" srcOrd="17" destOrd="0" presId="urn:microsoft.com/office/officeart/2009/3/layout/RandomtoResultProcess"/>
    <dgm:cxn modelId="{067B73BE-7051-4A47-8F7F-A13AE58C1FA5}" type="presParOf" srcId="{8C003F26-F6AA-9548-91FB-A41D5CF10773}" destId="{3CAF7D08-09AD-2540-A8EE-6F0EC44BC15A}" srcOrd="18" destOrd="0" presId="urn:microsoft.com/office/officeart/2009/3/layout/RandomtoResultProcess"/>
    <dgm:cxn modelId="{4BB6F8E0-5EFD-E14D-9327-149DDABCBC39}" type="presParOf" srcId="{F0511F26-5192-2D4C-A57E-3BF2A516D53F}" destId="{283AAE3A-49A0-B54A-AE90-E530AB3ADABA}" srcOrd="1" destOrd="0" presId="urn:microsoft.com/office/officeart/2009/3/layout/RandomtoResultProcess"/>
    <dgm:cxn modelId="{9CA10FD6-E670-6247-93BA-0B36B50DE18D}" type="presParOf" srcId="{283AAE3A-49A0-B54A-AE90-E530AB3ADABA}" destId="{BAACFC18-4A6E-4243-801D-8A6F14025C19}" srcOrd="0" destOrd="0" presId="urn:microsoft.com/office/officeart/2009/3/layout/RandomtoResultProcess"/>
    <dgm:cxn modelId="{5D85A004-3A82-164B-82B5-94CE26CD5226}" type="presParOf" srcId="{283AAE3A-49A0-B54A-AE90-E530AB3ADABA}" destId="{19B4F21A-8D32-4940-8BBE-AE0C92776B22}" srcOrd="1" destOrd="0" presId="urn:microsoft.com/office/officeart/2009/3/layout/RandomtoResultProcess"/>
    <dgm:cxn modelId="{A95AF9D8-E4D5-5548-8FCE-C5927675401A}" type="presParOf" srcId="{F0511F26-5192-2D4C-A57E-3BF2A516D53F}" destId="{EF1F4744-D96A-6A40-8CBF-67B962B78925}" srcOrd="2" destOrd="0" presId="urn:microsoft.com/office/officeart/2009/3/layout/RandomtoResultProcess"/>
    <dgm:cxn modelId="{B288ACE8-C933-7B4C-AB5E-7391A6F85DC0}" type="presParOf" srcId="{EF1F4744-D96A-6A40-8CBF-67B962B78925}" destId="{F99189BA-37F9-4E49-B91B-CD102EC66065}" srcOrd="0" destOrd="0" presId="urn:microsoft.com/office/officeart/2009/3/layout/RandomtoResultProcess"/>
    <dgm:cxn modelId="{41035A41-6407-BF42-9AED-E5831DACC299}" type="presParOf" srcId="{EF1F4744-D96A-6A40-8CBF-67B962B78925}" destId="{784EF529-8FAC-4547-BDB3-CE5B824DBCEB}" srcOrd="1" destOrd="0" presId="urn:microsoft.com/office/officeart/2009/3/layout/RandomtoResultProcess"/>
    <dgm:cxn modelId="{FD414443-9846-9540-92D7-FDCC1A580470}" type="presParOf" srcId="{F0511F26-5192-2D4C-A57E-3BF2A516D53F}" destId="{EC32F4A6-964C-B844-9452-9BFAA79C767D}" srcOrd="3" destOrd="0" presId="urn:microsoft.com/office/officeart/2009/3/layout/RandomtoResultProcess"/>
    <dgm:cxn modelId="{F6451682-8981-B44F-A3CF-B2C3C029CDA7}" type="presParOf" srcId="{EC32F4A6-964C-B844-9452-9BFAA79C767D}" destId="{E8B951BD-C406-D444-88C8-5DD72F527D97}" srcOrd="0" destOrd="0" presId="urn:microsoft.com/office/officeart/2009/3/layout/RandomtoResultProcess"/>
    <dgm:cxn modelId="{6B0DEBCA-B8D0-5340-9BAB-21EB8E8B821A}" type="presParOf" srcId="{EC32F4A6-964C-B844-9452-9BFAA79C767D}" destId="{61139DDA-A087-FB4A-9FFB-FA30CCCE3B98}" srcOrd="1" destOrd="0" presId="urn:microsoft.com/office/officeart/2009/3/layout/RandomtoResultProcess"/>
    <dgm:cxn modelId="{0F5E0864-4D07-9648-B3D8-0C1738F5B2D6}" type="presParOf" srcId="{F0511F26-5192-2D4C-A57E-3BF2A516D53F}" destId="{4ADB97BA-6299-BE43-A6A0-6310AA6A9CBA}" srcOrd="4" destOrd="0" presId="urn:microsoft.com/office/officeart/2009/3/layout/RandomtoResultProcess"/>
    <dgm:cxn modelId="{62D64152-3F8D-3943-BABC-D73E596BC06A}" type="presParOf" srcId="{4ADB97BA-6299-BE43-A6A0-6310AA6A9CBA}" destId="{53049CF5-66C4-6B49-BD49-0EF27CAE2DBF}" srcOrd="0" destOrd="0" presId="urn:microsoft.com/office/officeart/2009/3/layout/RandomtoResultProcess"/>
    <dgm:cxn modelId="{152332BC-8709-8C49-9191-5901596E8607}" type="presParOf" srcId="{4ADB97BA-6299-BE43-A6A0-6310AA6A9CBA}" destId="{F33007B3-95F4-6B49-AA47-4073B71EEC24}" srcOrd="1" destOrd="0" presId="urn:microsoft.com/office/officeart/2009/3/layout/RandomtoResul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154C9-631A-0E44-9321-F81CBFA4BBFB}">
      <dsp:nvSpPr>
        <dsp:cNvPr id="0" name=""/>
        <dsp:cNvSpPr/>
      </dsp:nvSpPr>
      <dsp:spPr>
        <a:xfrm>
          <a:off x="1158962" y="587604"/>
          <a:ext cx="1604877" cy="528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Kaggle</a:t>
          </a:r>
        </a:p>
      </dsp:txBody>
      <dsp:txXfrm>
        <a:off x="1158962" y="587604"/>
        <a:ext cx="1604877" cy="528879"/>
      </dsp:txXfrm>
    </dsp:sp>
    <dsp:sp modelId="{99391DAE-D3CE-FB4E-9F39-0AFAE64DABF0}">
      <dsp:nvSpPr>
        <dsp:cNvPr id="0" name=""/>
        <dsp:cNvSpPr/>
      </dsp:nvSpPr>
      <dsp:spPr>
        <a:xfrm>
          <a:off x="1157139" y="426751"/>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F555FE-5FA2-D543-AD5A-C424A266F2D1}">
      <dsp:nvSpPr>
        <dsp:cNvPr id="0" name=""/>
        <dsp:cNvSpPr/>
      </dsp:nvSpPr>
      <dsp:spPr>
        <a:xfrm>
          <a:off x="1246501" y="248026"/>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DD3BC-B8AA-6E42-88D1-F6C3B8CE79CF}">
      <dsp:nvSpPr>
        <dsp:cNvPr id="0" name=""/>
        <dsp:cNvSpPr/>
      </dsp:nvSpPr>
      <dsp:spPr>
        <a:xfrm>
          <a:off x="1460971" y="283771"/>
          <a:ext cx="200609" cy="200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C173-DE66-8947-A5F2-E1864058BDC9}">
      <dsp:nvSpPr>
        <dsp:cNvPr id="0" name=""/>
        <dsp:cNvSpPr/>
      </dsp:nvSpPr>
      <dsp:spPr>
        <a:xfrm>
          <a:off x="1639696" y="87174"/>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852ABC-70B0-0141-BFEA-C709A1036456}">
      <dsp:nvSpPr>
        <dsp:cNvPr id="0" name=""/>
        <dsp:cNvSpPr/>
      </dsp:nvSpPr>
      <dsp:spPr>
        <a:xfrm>
          <a:off x="1872038" y="15684"/>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E1F08B-9F53-BF4B-BD84-69E74C01A217}">
      <dsp:nvSpPr>
        <dsp:cNvPr id="0" name=""/>
        <dsp:cNvSpPr/>
      </dsp:nvSpPr>
      <dsp:spPr>
        <a:xfrm>
          <a:off x="2157998" y="140791"/>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8292C-8E57-8640-BCDF-A050C2BB4F9D}">
      <dsp:nvSpPr>
        <dsp:cNvPr id="0" name=""/>
        <dsp:cNvSpPr/>
      </dsp:nvSpPr>
      <dsp:spPr>
        <a:xfrm>
          <a:off x="2336723" y="230154"/>
          <a:ext cx="200609" cy="200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06159-E1B7-AC40-B175-A0F0612C6013}">
      <dsp:nvSpPr>
        <dsp:cNvPr id="0" name=""/>
        <dsp:cNvSpPr/>
      </dsp:nvSpPr>
      <dsp:spPr>
        <a:xfrm>
          <a:off x="2586938" y="426751"/>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8E594-9C26-B64A-8359-171696472624}">
      <dsp:nvSpPr>
        <dsp:cNvPr id="0" name=""/>
        <dsp:cNvSpPr/>
      </dsp:nvSpPr>
      <dsp:spPr>
        <a:xfrm>
          <a:off x="2694173" y="623349"/>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18D9D9-E102-E640-B8EB-AEF0FCACBF62}">
      <dsp:nvSpPr>
        <dsp:cNvPr id="0" name=""/>
        <dsp:cNvSpPr/>
      </dsp:nvSpPr>
      <dsp:spPr>
        <a:xfrm>
          <a:off x="1764804" y="248026"/>
          <a:ext cx="328270" cy="32827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E23E7-75C6-C248-B30F-DD30EC67F8BB}">
      <dsp:nvSpPr>
        <dsp:cNvPr id="0" name=""/>
        <dsp:cNvSpPr/>
      </dsp:nvSpPr>
      <dsp:spPr>
        <a:xfrm>
          <a:off x="1067776" y="927181"/>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723CF-C47D-8E41-8B95-AD65651F22D4}">
      <dsp:nvSpPr>
        <dsp:cNvPr id="0" name=""/>
        <dsp:cNvSpPr/>
      </dsp:nvSpPr>
      <dsp:spPr>
        <a:xfrm>
          <a:off x="1175011" y="1088034"/>
          <a:ext cx="200609" cy="200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3353EA-7CB9-AD42-9A4E-ED62262B449B}">
      <dsp:nvSpPr>
        <dsp:cNvPr id="0" name=""/>
        <dsp:cNvSpPr/>
      </dsp:nvSpPr>
      <dsp:spPr>
        <a:xfrm>
          <a:off x="1443099" y="1231014"/>
          <a:ext cx="291795" cy="29179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C163B-3632-264F-8F4C-015989D37CD4}">
      <dsp:nvSpPr>
        <dsp:cNvPr id="0" name=""/>
        <dsp:cNvSpPr/>
      </dsp:nvSpPr>
      <dsp:spPr>
        <a:xfrm>
          <a:off x="1818421" y="1463356"/>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596F1-A587-094D-8F1B-64503DEBCAEC}">
      <dsp:nvSpPr>
        <dsp:cNvPr id="0" name=""/>
        <dsp:cNvSpPr/>
      </dsp:nvSpPr>
      <dsp:spPr>
        <a:xfrm>
          <a:off x="1889911" y="1231014"/>
          <a:ext cx="200609" cy="200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1CAAB6-FA2A-4043-8066-10126B56CBE2}">
      <dsp:nvSpPr>
        <dsp:cNvPr id="0" name=""/>
        <dsp:cNvSpPr/>
      </dsp:nvSpPr>
      <dsp:spPr>
        <a:xfrm>
          <a:off x="2068636" y="1481228"/>
          <a:ext cx="127660" cy="1276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5E1609-377B-A94C-A44D-C75FA832AC55}">
      <dsp:nvSpPr>
        <dsp:cNvPr id="0" name=""/>
        <dsp:cNvSpPr/>
      </dsp:nvSpPr>
      <dsp:spPr>
        <a:xfrm>
          <a:off x="2229488" y="1195269"/>
          <a:ext cx="291795" cy="29179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AF7D08-09AD-2540-A8EE-6F0EC44BC15A}">
      <dsp:nvSpPr>
        <dsp:cNvPr id="0" name=""/>
        <dsp:cNvSpPr/>
      </dsp:nvSpPr>
      <dsp:spPr>
        <a:xfrm>
          <a:off x="2622683" y="1123779"/>
          <a:ext cx="200609" cy="20060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ACFC18-4A6E-4243-801D-8A6F14025C19}">
      <dsp:nvSpPr>
        <dsp:cNvPr id="0" name=""/>
        <dsp:cNvSpPr/>
      </dsp:nvSpPr>
      <dsp:spPr>
        <a:xfrm>
          <a:off x="2823293" y="283474"/>
          <a:ext cx="589161" cy="112477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9189BA-37F9-4E49-B91B-CD102EC66065}">
      <dsp:nvSpPr>
        <dsp:cNvPr id="0" name=""/>
        <dsp:cNvSpPr/>
      </dsp:nvSpPr>
      <dsp:spPr>
        <a:xfrm>
          <a:off x="3412455" y="284020"/>
          <a:ext cx="1606805" cy="1124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Excel</a:t>
          </a:r>
        </a:p>
      </dsp:txBody>
      <dsp:txXfrm>
        <a:off x="3412455" y="284020"/>
        <a:ext cx="1606805" cy="1124763"/>
      </dsp:txXfrm>
    </dsp:sp>
    <dsp:sp modelId="{E8B951BD-C406-D444-88C8-5DD72F527D97}">
      <dsp:nvSpPr>
        <dsp:cNvPr id="0" name=""/>
        <dsp:cNvSpPr/>
      </dsp:nvSpPr>
      <dsp:spPr>
        <a:xfrm>
          <a:off x="5019260" y="283474"/>
          <a:ext cx="589161" cy="112477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348899-E81E-3A4F-B8AC-B986492D9ECC}">
      <dsp:nvSpPr>
        <dsp:cNvPr id="0" name=""/>
        <dsp:cNvSpPr/>
      </dsp:nvSpPr>
      <dsp:spPr>
        <a:xfrm>
          <a:off x="5672694" y="190520"/>
          <a:ext cx="1365784" cy="136578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US" sz="2600" kern="1200" dirty="0"/>
            <a:t>R Studio</a:t>
          </a:r>
        </a:p>
      </dsp:txBody>
      <dsp:txXfrm>
        <a:off x="5872708" y="390534"/>
        <a:ext cx="965756" cy="965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154C9-631A-0E44-9321-F81CBFA4BBFB}">
      <dsp:nvSpPr>
        <dsp:cNvPr id="0" name=""/>
        <dsp:cNvSpPr/>
      </dsp:nvSpPr>
      <dsp:spPr>
        <a:xfrm>
          <a:off x="1003747" y="618771"/>
          <a:ext cx="1690002" cy="556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SQL</a:t>
          </a:r>
        </a:p>
      </dsp:txBody>
      <dsp:txXfrm>
        <a:off x="1003747" y="618771"/>
        <a:ext cx="1690002" cy="556932"/>
      </dsp:txXfrm>
    </dsp:sp>
    <dsp:sp modelId="{99391DAE-D3CE-FB4E-9F39-0AFAE64DABF0}">
      <dsp:nvSpPr>
        <dsp:cNvPr id="0" name=""/>
        <dsp:cNvSpPr/>
      </dsp:nvSpPr>
      <dsp:spPr>
        <a:xfrm>
          <a:off x="1001826" y="449387"/>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F555FE-5FA2-D543-AD5A-C424A266F2D1}">
      <dsp:nvSpPr>
        <dsp:cNvPr id="0" name=""/>
        <dsp:cNvSpPr/>
      </dsp:nvSpPr>
      <dsp:spPr>
        <a:xfrm>
          <a:off x="1095929" y="261182"/>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DD3BC-B8AA-6E42-88D1-F6C3B8CE79CF}">
      <dsp:nvSpPr>
        <dsp:cNvPr id="0" name=""/>
        <dsp:cNvSpPr/>
      </dsp:nvSpPr>
      <dsp:spPr>
        <a:xfrm>
          <a:off x="1321774" y="298823"/>
          <a:ext cx="211250" cy="21125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C173-DE66-8947-A5F2-E1864058BDC9}">
      <dsp:nvSpPr>
        <dsp:cNvPr id="0" name=""/>
        <dsp:cNvSpPr/>
      </dsp:nvSpPr>
      <dsp:spPr>
        <a:xfrm>
          <a:off x="1509979" y="91798"/>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852ABC-70B0-0141-BFEA-C709A1036456}">
      <dsp:nvSpPr>
        <dsp:cNvPr id="0" name=""/>
        <dsp:cNvSpPr/>
      </dsp:nvSpPr>
      <dsp:spPr>
        <a:xfrm>
          <a:off x="1754645" y="16516"/>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E1F08B-9F53-BF4B-BD84-69E74C01A217}">
      <dsp:nvSpPr>
        <dsp:cNvPr id="0" name=""/>
        <dsp:cNvSpPr/>
      </dsp:nvSpPr>
      <dsp:spPr>
        <a:xfrm>
          <a:off x="2055773" y="148259"/>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8292C-8E57-8640-BCDF-A050C2BB4F9D}">
      <dsp:nvSpPr>
        <dsp:cNvPr id="0" name=""/>
        <dsp:cNvSpPr/>
      </dsp:nvSpPr>
      <dsp:spPr>
        <a:xfrm>
          <a:off x="2243978" y="242362"/>
          <a:ext cx="211250" cy="21125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06159-E1B7-AC40-B175-A0F0612C6013}">
      <dsp:nvSpPr>
        <dsp:cNvPr id="0" name=""/>
        <dsp:cNvSpPr/>
      </dsp:nvSpPr>
      <dsp:spPr>
        <a:xfrm>
          <a:off x="2507465" y="449387"/>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58E594-9C26-B64A-8359-171696472624}">
      <dsp:nvSpPr>
        <dsp:cNvPr id="0" name=""/>
        <dsp:cNvSpPr/>
      </dsp:nvSpPr>
      <dsp:spPr>
        <a:xfrm>
          <a:off x="2620388" y="656412"/>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18D9D9-E102-E640-B8EB-AEF0FCACBF62}">
      <dsp:nvSpPr>
        <dsp:cNvPr id="0" name=""/>
        <dsp:cNvSpPr/>
      </dsp:nvSpPr>
      <dsp:spPr>
        <a:xfrm>
          <a:off x="1641723" y="261182"/>
          <a:ext cx="345682" cy="34568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E23E7-75C6-C248-B30F-DD30EC67F8BB}">
      <dsp:nvSpPr>
        <dsp:cNvPr id="0" name=""/>
        <dsp:cNvSpPr/>
      </dsp:nvSpPr>
      <dsp:spPr>
        <a:xfrm>
          <a:off x="907724" y="976360"/>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723CF-C47D-8E41-8B95-AD65651F22D4}">
      <dsp:nvSpPr>
        <dsp:cNvPr id="0" name=""/>
        <dsp:cNvSpPr/>
      </dsp:nvSpPr>
      <dsp:spPr>
        <a:xfrm>
          <a:off x="1020647" y="1145745"/>
          <a:ext cx="211250" cy="21125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3353EA-7CB9-AD42-9A4E-ED62262B449B}">
      <dsp:nvSpPr>
        <dsp:cNvPr id="0" name=""/>
        <dsp:cNvSpPr/>
      </dsp:nvSpPr>
      <dsp:spPr>
        <a:xfrm>
          <a:off x="1302954" y="1296308"/>
          <a:ext cx="307273" cy="3072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C163B-3632-264F-8F4C-015989D37CD4}">
      <dsp:nvSpPr>
        <dsp:cNvPr id="0" name=""/>
        <dsp:cNvSpPr/>
      </dsp:nvSpPr>
      <dsp:spPr>
        <a:xfrm>
          <a:off x="1698184" y="1540975"/>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596F1-A587-094D-8F1B-64503DEBCAEC}">
      <dsp:nvSpPr>
        <dsp:cNvPr id="0" name=""/>
        <dsp:cNvSpPr/>
      </dsp:nvSpPr>
      <dsp:spPr>
        <a:xfrm>
          <a:off x="1773466" y="1296308"/>
          <a:ext cx="211250" cy="21125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1CAAB6-FA2A-4043-8066-10126B56CBE2}">
      <dsp:nvSpPr>
        <dsp:cNvPr id="0" name=""/>
        <dsp:cNvSpPr/>
      </dsp:nvSpPr>
      <dsp:spPr>
        <a:xfrm>
          <a:off x="1961671" y="1559795"/>
          <a:ext cx="134432" cy="1344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5E1609-377B-A94C-A44D-C75FA832AC55}">
      <dsp:nvSpPr>
        <dsp:cNvPr id="0" name=""/>
        <dsp:cNvSpPr/>
      </dsp:nvSpPr>
      <dsp:spPr>
        <a:xfrm>
          <a:off x="2131055" y="1258668"/>
          <a:ext cx="307273" cy="3072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AF7D08-09AD-2540-A8EE-6F0EC44BC15A}">
      <dsp:nvSpPr>
        <dsp:cNvPr id="0" name=""/>
        <dsp:cNvSpPr/>
      </dsp:nvSpPr>
      <dsp:spPr>
        <a:xfrm>
          <a:off x="2545106" y="1183386"/>
          <a:ext cx="211250" cy="21125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ACFC18-4A6E-4243-801D-8A6F14025C19}">
      <dsp:nvSpPr>
        <dsp:cNvPr id="0" name=""/>
        <dsp:cNvSpPr/>
      </dsp:nvSpPr>
      <dsp:spPr>
        <a:xfrm>
          <a:off x="2756356" y="298510"/>
          <a:ext cx="620412" cy="118443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9189BA-37F9-4E49-B91B-CD102EC66065}">
      <dsp:nvSpPr>
        <dsp:cNvPr id="0" name=""/>
        <dsp:cNvSpPr/>
      </dsp:nvSpPr>
      <dsp:spPr>
        <a:xfrm>
          <a:off x="3376768" y="299085"/>
          <a:ext cx="1692032" cy="118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Python or SAS</a:t>
          </a:r>
        </a:p>
      </dsp:txBody>
      <dsp:txXfrm>
        <a:off x="3376768" y="299085"/>
        <a:ext cx="1692032" cy="1184422"/>
      </dsp:txXfrm>
    </dsp:sp>
    <dsp:sp modelId="{E8B951BD-C406-D444-88C8-5DD72F527D97}">
      <dsp:nvSpPr>
        <dsp:cNvPr id="0" name=""/>
        <dsp:cNvSpPr/>
      </dsp:nvSpPr>
      <dsp:spPr>
        <a:xfrm>
          <a:off x="5068801" y="298510"/>
          <a:ext cx="620412" cy="118443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049CF5-66C4-6B49-BD49-0EF27CAE2DBF}">
      <dsp:nvSpPr>
        <dsp:cNvPr id="0" name=""/>
        <dsp:cNvSpPr/>
      </dsp:nvSpPr>
      <dsp:spPr>
        <a:xfrm>
          <a:off x="5756894" y="200626"/>
          <a:ext cx="1438227" cy="143822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Tableau or Power BI</a:t>
          </a:r>
        </a:p>
      </dsp:txBody>
      <dsp:txXfrm>
        <a:off x="5967517" y="411249"/>
        <a:ext cx="1016981" cy="1016981"/>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4:47:51.991"/>
    </inkml:context>
    <inkml:brush xml:id="br0">
      <inkml:brushProperty name="width" value="0.1" units="cm"/>
      <inkml:brushProperty name="height" value="0.1" units="cm"/>
      <inkml:brushProperty name="color" value="#5B2D90"/>
    </inkml:brush>
  </inkml:definitions>
  <inkml:trace contextRef="#ctx0" brushRef="#br0">0 1 24575,'9'9'0,"0"0"0,-5-5 0,1 0 0,-1 0 0,-1 0 0,1-1 0,0 0 0,1 1 0,-1 0 0,1 0 0,-1 0 0,-1 0 0,0 0 0,0 0 0,1-1 0,0 1 0,0-1 0,0 0 0,-2 0 0,1 0 0,0 0 0,1 0 0,-1-1 0,2 2 0,-3-1 0,2 1 0,-2-1 0,1-1 0,1 1 0,-2-1 0,1 1 0,0 0 0,-1 0 0,1-1 0,1 2 0,-2-3 0,0 3 0,0-4 0,2 4 0,-2-3 0,2 3 0,-1-2 0,1 2 0,1-1 0,-1 0 0,1 1 0,-2-2 0,1 2 0,-2-3 0,3 2 0,-2 0 0,1 0 0,1 1 0,-1-1 0,0 1 0,0-1 0,0 1 0,0-1 0,0 1 0,-2-2 0,2 2 0,-2-2 0,1 1 0,0-1 0,0 0 0,-1 0 0,0 0 0,0 0 0,1 0 0,-1 0 0,0 1 0,0-1 0,0 0 0,0-1 0,0 1 0,0 0 0,0 1 0,-1-2 0,2 2 0,-1-2 0,0 1 0,0 0 0,-1 0 0,1 0 0,0 0 0,0 0 0,0 1 0,0-3 0,-1 3 0,2-2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4:47:57.477"/>
    </inkml:context>
    <inkml:brush xml:id="br0">
      <inkml:brushProperty name="width" value="0.1" units="cm"/>
      <inkml:brushProperty name="height" value="0.1" units="cm"/>
      <inkml:brushProperty name="color" value="#5B2D90"/>
    </inkml:brush>
  </inkml:definitions>
  <inkml:trace contextRef="#ctx0" brushRef="#br0">0 1 24575,'7'10'0,"2"0"0,-4-5 0,1 0 0,-4-3 0,1 1 0,0-1 0,0 0 0,0 0 0,1 1 0,0 0 0,0 0 0,0 0 0,0 0 0,0 0 0,0 0 0,0-1 0,0 0 0,-2 0 0,1-1 0,0 1 0,1 0 0,-1 0 0,-1-1 0,1 2 0,1-1 0,-1 1 0,2-1 0,0 1 0,1 0 0,0 1 0,0 1 0,0-1 0,-1 0 0,1-1 0,-1 0 0,0 1 0,0-1 0,0 0 0,-1 0 0,2 1 0,-3-2 0,3 2 0,-2-2 0,1 1 0,0 1 0,0 0 0,-1 0 0,1-1 0,-1 1 0,1-1 0,-2-1 0,1 1 0,0 0 0,-1-1 0,2 2 0,-1-1 0,1 1 0,-1-1 0,1 0 0,-1-1 0,1 1 0,-3-1 0,1 1 0,0-1 0,0 1 0,1 0 0,0 0 0,0 0 0,1 1 0,0-1 0,1 0 0,-1 0 0,1 1 0,-3-1 0,2 1 0,-1-1 0,1 2 0,0-1 0,1 0 0,-1 1 0,0-1 0,0 1 0,1 0 0,-1-1 0,0 0 0,2 1 0,-3-1 0,2 1 0,-3-1 0,2 0 0,-1 1 0,0-1 0,-1-1 0,-2 0 0,0-1 0,0 2 0,3-1 0,-1 1 0,2 1 0,-3-2 0,2 1 0,-1-1 0,2 0 0,-1 2 0,2 0 0,-1 0 0,0-1 0,0 0 0,0 0 0,1 0 0,0 2 0,-1-1 0,0-1 0,0 0 0,-1 0 0,0-1 0,-1 1 0,0-1 0,0 0 0,0 0 0,0 0 0,0 0 0,-1 0 0,0 0 0,0 0 0,1-1 0,-1 1 0,1 0 0,-1-1 0,0 1 0,1 0 0,0-1 0,-1 0 0,0 0 0,0 0 0,0 0 0,1 0 0,-1 0 0,0-1 0,0 1 0,0-2 0,1 3 0,-1-1 0,-1-1 0,1 3 0,-1-3 0,1 2 0,1-2 0,-1 1 0,0-1 0,1 1 0,-1-1 0,0 1 0,0-1 0,0 2 0,0-2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23F6D-AE49-804B-BD84-B42E39701414}"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7E638-1E3D-D841-A108-092DD574D3E8}" type="slidenum">
              <a:rPr lang="en-US" smtClean="0"/>
              <a:t>‹#›</a:t>
            </a:fld>
            <a:endParaRPr lang="en-US"/>
          </a:p>
        </p:txBody>
      </p:sp>
    </p:spTree>
    <p:extLst>
      <p:ext uri="{BB962C8B-B14F-4D97-AF65-F5344CB8AC3E}">
        <p14:creationId xmlns:p14="http://schemas.microsoft.com/office/powerpoint/2010/main" val="3151001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a:p>
            <a:endParaRPr lang="en-US" dirty="0"/>
          </a:p>
          <a:p>
            <a:r>
              <a:rPr lang="en-US" dirty="0"/>
              <a:t>I am Tatiana Brown, and this is a capstone presentation. This project discusses Business Intelligence and its applications for Chewy, Inc.</a:t>
            </a:r>
          </a:p>
        </p:txBody>
      </p:sp>
      <p:sp>
        <p:nvSpPr>
          <p:cNvPr id="4" name="Slide Number Placeholder 3"/>
          <p:cNvSpPr>
            <a:spLocks noGrp="1"/>
          </p:cNvSpPr>
          <p:nvPr>
            <p:ph type="sldNum" sz="quarter" idx="5"/>
          </p:nvPr>
        </p:nvSpPr>
        <p:spPr/>
        <p:txBody>
          <a:bodyPr/>
          <a:lstStyle/>
          <a:p>
            <a:fld id="{DCB7E638-1E3D-D841-A108-092DD574D3E8}" type="slidenum">
              <a:rPr lang="en-US" smtClean="0"/>
              <a:t>1</a:t>
            </a:fld>
            <a:endParaRPr lang="en-US"/>
          </a:p>
        </p:txBody>
      </p:sp>
    </p:spTree>
    <p:extLst>
      <p:ext uri="{BB962C8B-B14F-4D97-AF65-F5344CB8AC3E}">
        <p14:creationId xmlns:p14="http://schemas.microsoft.com/office/powerpoint/2010/main" val="201873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of the basic summary statistics showed how the data is distributed. Using data visualization tools in R Studio, histograms and bar charts were built to illustrate distributions and frequencies for each variable. I go into a detailed example of each in the next slide. </a:t>
            </a:r>
            <a:br>
              <a:rPr lang="en-US" dirty="0"/>
            </a:br>
            <a:br>
              <a:rPr lang="en-US" dirty="0"/>
            </a:br>
            <a:r>
              <a:rPr lang="en-US" dirty="0"/>
              <a:t>Lastly, the dataset is used to build a predictive model. This model shows the relationship of the dependent variable, </a:t>
            </a:r>
            <a:r>
              <a:rPr lang="en-US" dirty="0" err="1"/>
              <a:t>pet_has_an_active_subscription</a:t>
            </a:r>
            <a:r>
              <a:rPr lang="en-US" dirty="0"/>
              <a:t>, with the other given variables. Additionally, it enables statistical predictions of subscription likelihood given the independent variable. The subscription variable is binary and many of the independent variables were categorical or continuous, so I felt a classification and regression tree (CART) would be the most straightforward analysis model. </a:t>
            </a:r>
          </a:p>
        </p:txBody>
      </p:sp>
      <p:sp>
        <p:nvSpPr>
          <p:cNvPr id="4" name="Slide Number Placeholder 3"/>
          <p:cNvSpPr>
            <a:spLocks noGrp="1"/>
          </p:cNvSpPr>
          <p:nvPr>
            <p:ph type="sldNum" sz="quarter" idx="5"/>
          </p:nvPr>
        </p:nvSpPr>
        <p:spPr/>
        <p:txBody>
          <a:bodyPr/>
          <a:lstStyle/>
          <a:p>
            <a:fld id="{DCB7E638-1E3D-D841-A108-092DD574D3E8}" type="slidenum">
              <a:rPr lang="en-US" smtClean="0"/>
              <a:t>10</a:t>
            </a:fld>
            <a:endParaRPr lang="en-US"/>
          </a:p>
        </p:txBody>
      </p:sp>
    </p:spTree>
    <p:extLst>
      <p:ext uri="{BB962C8B-B14F-4D97-AF65-F5344CB8AC3E}">
        <p14:creationId xmlns:p14="http://schemas.microsoft.com/office/powerpoint/2010/main" val="837026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examples of visualizations produced using R for this analysis. On the left is a histogram representing continuous data grouped into bins. This particular variable was previously mentioned for its outlier of 70 total number of web sessions by a customer. Depending on the type of analysis being done and data cleaning guidelines, observations with outliers like this may be removed before analysis. Otherwise, from this visualization, we can readily identify it is more common for there to be fewer than 20 visits per customer; more specifically, customers often have less than 5 total visits. </a:t>
            </a:r>
          </a:p>
          <a:p>
            <a:endParaRPr lang="en-US" dirty="0"/>
          </a:p>
          <a:p>
            <a:r>
              <a:rPr lang="en-US" dirty="0"/>
              <a:t>The graph on the right is a bar chart that visualizes each category of customer support tickets. Visualization offers quick identification that customer support is most frequently contacted over account questions or concerns. It can also be seen that for the sample population, it is rare for a customer to contact support for website issues. </a:t>
            </a:r>
          </a:p>
        </p:txBody>
      </p:sp>
      <p:sp>
        <p:nvSpPr>
          <p:cNvPr id="4" name="Slide Number Placeholder 3"/>
          <p:cNvSpPr>
            <a:spLocks noGrp="1"/>
          </p:cNvSpPr>
          <p:nvPr>
            <p:ph type="sldNum" sz="quarter" idx="5"/>
          </p:nvPr>
        </p:nvSpPr>
        <p:spPr/>
        <p:txBody>
          <a:bodyPr/>
          <a:lstStyle/>
          <a:p>
            <a:fld id="{DCB7E638-1E3D-D841-A108-092DD574D3E8}" type="slidenum">
              <a:rPr lang="en-US" smtClean="0"/>
              <a:t>11</a:t>
            </a:fld>
            <a:endParaRPr lang="en-US"/>
          </a:p>
        </p:txBody>
      </p:sp>
    </p:spTree>
    <p:extLst>
      <p:ext uri="{BB962C8B-B14F-4D97-AF65-F5344CB8AC3E}">
        <p14:creationId xmlns:p14="http://schemas.microsoft.com/office/powerpoint/2010/main" val="306717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CART approach to regression is well-suited for the sample dataset’s complex predictor variables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(Zach, 2020)</a:t>
            </a:r>
            <a:r>
              <a:rPr lang="en-US" sz="1200" kern="1200" dirty="0">
                <a:solidFill>
                  <a:schemeClr val="tx1"/>
                </a:solidFill>
                <a:effectLst/>
                <a:latin typeface="+mn-lt"/>
                <a:ea typeface="+mn-ea"/>
                <a:cs typeface="+mn-cs"/>
              </a:rPr>
              <a:t>. CART is a decision tree used in data analytics for predictive modeling. Its structure includes root nodes, internal nodes, and leaf nodes. Internal nodes are the primary decision-makers, and leaf nodes hold the final decision (Dutta, 2021).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model, the logical pet subscription variable was the response variable since we want to know what variables indicate the probability that a customer will have an active subscription for their pet. For this data analysis scenario, the tree was pruned to four response variables (customer support category, total minutes on website, signup promo, and the total number of web visits) that were used to build the model with the notion that pet subscriptions can be understood from customer interactions with the website. </a:t>
            </a:r>
            <a:endParaRPr lang="en-US" dirty="0"/>
          </a:p>
        </p:txBody>
      </p:sp>
      <p:sp>
        <p:nvSpPr>
          <p:cNvPr id="4" name="Slide Number Placeholder 3"/>
          <p:cNvSpPr>
            <a:spLocks noGrp="1"/>
          </p:cNvSpPr>
          <p:nvPr>
            <p:ph type="sldNum" sz="quarter" idx="5"/>
          </p:nvPr>
        </p:nvSpPr>
        <p:spPr/>
        <p:txBody>
          <a:bodyPr/>
          <a:lstStyle/>
          <a:p>
            <a:fld id="{DCB7E638-1E3D-D841-A108-092DD574D3E8}" type="slidenum">
              <a:rPr lang="en-US" smtClean="0"/>
              <a:t>12</a:t>
            </a:fld>
            <a:endParaRPr lang="en-US"/>
          </a:p>
        </p:txBody>
      </p:sp>
    </p:spTree>
    <p:extLst>
      <p:ext uri="{BB962C8B-B14F-4D97-AF65-F5344CB8AC3E}">
        <p14:creationId xmlns:p14="http://schemas.microsoft.com/office/powerpoint/2010/main" val="248454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created a prediction output for an example customer. In the R script, we see that the customer has had 7 total web sessions, has spent 166 minutes total on the website, used the sign-up promotion “Digital Display”, and contacted customer support for delivery questions. The decision tree can be used with these factors to predict the likelihood that the customer has an active pet subscription. Because we start at the root node at the top, we take the right branch for </a:t>
            </a:r>
            <a:r>
              <a:rPr lang="en-US" dirty="0" err="1"/>
              <a:t>customer_support_ticket_category</a:t>
            </a:r>
            <a:r>
              <a:rPr lang="en-US" dirty="0"/>
              <a:t> for ”delivery”. </a:t>
            </a:r>
          </a:p>
          <a:p>
            <a:endParaRPr lang="en-US" dirty="0"/>
          </a:p>
          <a:p>
            <a:r>
              <a:rPr lang="en-US" dirty="0"/>
              <a:t>Regardless of the other descriptors for the example customer, this branch ends as a leaf node. The values seen in the node indicate that there is an 87.2 percent probability of subscription, and this branch contains 22.4 percent of the observations for that variable. In other words, 22.4 percent of customers contacted customer support for delivery, </a:t>
            </a:r>
            <a:r>
              <a:rPr lang="en-US" dirty="0" err="1"/>
              <a:t>dry_food</a:t>
            </a:r>
            <a:r>
              <a:rPr lang="en-US" dirty="0"/>
              <a:t>, general, portion, proactive, website, or wet food tickets. </a:t>
            </a:r>
          </a:p>
          <a:p>
            <a:endParaRPr lang="en-US" dirty="0"/>
          </a:p>
          <a:p>
            <a:r>
              <a:rPr lang="en-US" dirty="0"/>
              <a:t>This same tree can be used for predictions with other values for each variable, too. </a:t>
            </a:r>
          </a:p>
        </p:txBody>
      </p:sp>
      <p:sp>
        <p:nvSpPr>
          <p:cNvPr id="4" name="Slide Number Placeholder 3"/>
          <p:cNvSpPr>
            <a:spLocks noGrp="1"/>
          </p:cNvSpPr>
          <p:nvPr>
            <p:ph type="sldNum" sz="quarter" idx="5"/>
          </p:nvPr>
        </p:nvSpPr>
        <p:spPr/>
        <p:txBody>
          <a:bodyPr/>
          <a:lstStyle/>
          <a:p>
            <a:fld id="{DCB7E638-1E3D-D841-A108-092DD574D3E8}" type="slidenum">
              <a:rPr lang="en-US" smtClean="0"/>
              <a:t>13</a:t>
            </a:fld>
            <a:endParaRPr lang="en-US"/>
          </a:p>
        </p:txBody>
      </p:sp>
    </p:spTree>
    <p:extLst>
      <p:ext uri="{BB962C8B-B14F-4D97-AF65-F5344CB8AC3E}">
        <p14:creationId xmlns:p14="http://schemas.microsoft.com/office/powerpoint/2010/main" val="1587425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know that business intelligence is great for an organization---especially Chewy. But why is it so great?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business intelligence is multi-faceted, an organization is affected enterprise-wide. Processed data can be fed into dashboards for up-to-date changes through BI platforms. This allows reports to be generated quickly, and because much of this process is automated, it tends to be more accurate than manual alternatives </a:t>
            </a:r>
            <a:r>
              <a:rPr lang="en-US" sz="1200" kern="1200" dirty="0">
                <a:solidFill>
                  <a:schemeClr val="tx1"/>
                </a:solidFill>
                <a:effectLst/>
                <a:latin typeface="+mn-lt"/>
                <a:ea typeface="+mn-ea"/>
                <a:cs typeface="+mn-cs"/>
              </a:rPr>
              <a:t>(BI-Survey, 2021)</a:t>
            </a:r>
            <a:r>
              <a:rPr lang="en-US" dirty="0"/>
              <a:t>. Moreover, the quality of data in these reports is improved because it must go through the scrubbing phase before being introduced to the BI system. In a snowball effect, these benefits lead to enhanced decision-making. Data-driven decisions stem from accurate and current information sourced from quality data. </a:t>
            </a:r>
          </a:p>
          <a:p>
            <a:endParaRPr lang="en-US" dirty="0"/>
          </a:p>
          <a:p>
            <a:r>
              <a:rPr lang="en-US" dirty="0"/>
              <a:t>The next three advantages are closely related. Business intelligence improves operational efficiency which in turn can simultaneously increase revenue and decrease costs. As cliché as it is, BI enables the organization to become better, working like a “well-oiled machine”—all the different parts functioning smoothly together.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implementing a business intelligence system is so beneficial and significant, why is the failure rate between 70 and 80 percent </a:t>
            </a:r>
            <a:r>
              <a:rPr lang="en-US" sz="1200" kern="1200" dirty="0">
                <a:solidFill>
                  <a:schemeClr val="tx1"/>
                </a:solidFill>
                <a:effectLst/>
                <a:latin typeface="+mn-lt"/>
                <a:ea typeface="+mn-ea"/>
                <a:cs typeface="+mn-cs"/>
              </a:rPr>
              <a:t>(Rands,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achieving all the benefits that BI offers is much easier said than done.</a:t>
            </a:r>
          </a:p>
          <a:p>
            <a:endParaRPr lang="en-US" dirty="0"/>
          </a:p>
          <a:p>
            <a:endParaRPr lang="en-US" dirty="0"/>
          </a:p>
        </p:txBody>
      </p:sp>
      <p:sp>
        <p:nvSpPr>
          <p:cNvPr id="4" name="Slide Number Placeholder 3"/>
          <p:cNvSpPr>
            <a:spLocks noGrp="1"/>
          </p:cNvSpPr>
          <p:nvPr>
            <p:ph type="sldNum" sz="quarter" idx="5"/>
          </p:nvPr>
        </p:nvSpPr>
        <p:spPr/>
        <p:txBody>
          <a:bodyPr/>
          <a:lstStyle/>
          <a:p>
            <a:fld id="{DCB7E638-1E3D-D841-A108-092DD574D3E8}" type="slidenum">
              <a:rPr lang="en-US" smtClean="0"/>
              <a:t>14</a:t>
            </a:fld>
            <a:endParaRPr lang="en-US"/>
          </a:p>
        </p:txBody>
      </p:sp>
    </p:spTree>
    <p:extLst>
      <p:ext uri="{BB962C8B-B14F-4D97-AF65-F5344CB8AC3E}">
        <p14:creationId xmlns:p14="http://schemas.microsoft.com/office/powerpoint/2010/main" val="3019019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and/or implementing a business intelligence system is challenging. Although reduced costs and increased revenue is considered a benefit of BI, it isn’t a given. The upfront costs of this can exceed organizational resources, and poor execution of integration diminishes the return on investment. Some organizations cannot afford the system that best fits their needs; some get lost in the options and have a difficult time introspecting into what are the business’s BI needs. This ties into the lack of BI strategy. When implementing a BI system, there are planning and analysis phases where the business’s BI needs are identified and aligned with the BI tool. However organizational needs can change or be in dispute between stakeholders. This can convolute the process of pairing the system with the business. This challenge can be avoided or reduced by dedicating ample time to the two aforementioned phases.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age of Big Data, acquiring data is much easier than acquiring and identifying quality data. Sometimes, important data gets lost in the terabytes of data being collected, and there are occasions when data quality management within the organization is weak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Durcevic</a:t>
            </a:r>
            <a:r>
              <a:rPr lang="en-US" sz="1200" kern="1200" dirty="0">
                <a:solidFill>
                  <a:schemeClr val="tx1"/>
                </a:solidFill>
                <a:effectLst/>
                <a:latin typeface="+mn-lt"/>
                <a:ea typeface="+mn-ea"/>
                <a:cs typeface="+mn-cs"/>
              </a:rPr>
              <a:t>, 2019). This can negatively impact BI output.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user adoption is a common challenge to business intelligence implementation. A company can pour money into a premium BI system, but if the users don’t use it or if they aren’t using it correctly, then the system was all for naught. Strategic change management can guide users into system acceptance. </a:t>
            </a:r>
          </a:p>
        </p:txBody>
      </p:sp>
      <p:sp>
        <p:nvSpPr>
          <p:cNvPr id="4" name="Slide Number Placeholder 3"/>
          <p:cNvSpPr>
            <a:spLocks noGrp="1"/>
          </p:cNvSpPr>
          <p:nvPr>
            <p:ph type="sldNum" sz="quarter" idx="5"/>
          </p:nvPr>
        </p:nvSpPr>
        <p:spPr/>
        <p:txBody>
          <a:bodyPr/>
          <a:lstStyle/>
          <a:p>
            <a:fld id="{DCB7E638-1E3D-D841-A108-092DD574D3E8}" type="slidenum">
              <a:rPr lang="en-US" smtClean="0"/>
              <a:t>15</a:t>
            </a:fld>
            <a:endParaRPr lang="en-US"/>
          </a:p>
        </p:txBody>
      </p:sp>
    </p:spTree>
    <p:extLst>
      <p:ext uri="{BB962C8B-B14F-4D97-AF65-F5344CB8AC3E}">
        <p14:creationId xmlns:p14="http://schemas.microsoft.com/office/powerpoint/2010/main" val="162780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America is in love with its pets, and it is in love with the convenience of e-commerce. Chewy found itself successfully niching that market. Chewy’s quarterly losses are evidence of some disconnect with its business intelligence or growth outlook. By evaluating a hypothetical dataset, an understanding can be gained of potential correlations between certain variables and the likelihood to be an </a:t>
            </a:r>
            <a:r>
              <a:rPr lang="en-US" sz="1200" kern="1200" dirty="0" err="1">
                <a:solidFill>
                  <a:schemeClr val="tx1"/>
                </a:solidFill>
                <a:effectLst/>
                <a:latin typeface="+mn-lt"/>
                <a:ea typeface="+mn-ea"/>
                <a:cs typeface="+mn-cs"/>
              </a:rPr>
              <a:t>Autoship</a:t>
            </a:r>
            <a:r>
              <a:rPr lang="en-US" sz="1200" kern="1200" dirty="0">
                <a:solidFill>
                  <a:schemeClr val="tx1"/>
                </a:solidFill>
                <a:effectLst/>
                <a:latin typeface="+mn-lt"/>
                <a:ea typeface="+mn-ea"/>
                <a:cs typeface="+mn-cs"/>
              </a:rPr>
              <a:t> member. This effect is enhanced and translated using data visualizations from platforms, like R Studio. Chewy is a large enterprise that requires several levels of information systems and databases which is challenging for effective business intelligence implementation. However, by focusing on understanding its customers and their needs, Chewy can improve its outlook for future quarters.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business analysis tools, insight can be extracted from an amalgamation of data. Business intelligence tools offer a wealth of advantages even if some are more difficult to achieve. In this analysis, a pet food dataset was selected and used to examine a theory that variables from the dataset can determine the probability of a customer being an active subscriber. This can, in turn, drive marketing efforts towards improved conversions. The data set was sampled and trimmed down before being used to model a classification and regression tree in R Studio. Variables applied to the model were web-related: customer support ticket categories, signup promotion types, total minutes on website, and total web sessions. Once modeled, the decision tree can be used to make predictions. This enables the company to improve its decision-making process around the knowledge gained.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Business intelligence comes with many benefits, but not all are guaranteed. Like with any new system introduction, the implementation must be intentional and strategic. Otherwise, the BI system will be felled to the challenges of integration. Proper planning and requirement analysis can minimize or eliminate many of the challenges and allow companies, like Chewy, to fully recognize the immense advantages that business intelligence offers.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 you.</a:t>
            </a:r>
          </a:p>
          <a:p>
            <a:endParaRPr lang="en-US" dirty="0"/>
          </a:p>
        </p:txBody>
      </p:sp>
      <p:sp>
        <p:nvSpPr>
          <p:cNvPr id="4" name="Slide Number Placeholder 3"/>
          <p:cNvSpPr>
            <a:spLocks noGrp="1"/>
          </p:cNvSpPr>
          <p:nvPr>
            <p:ph type="sldNum" sz="quarter" idx="5"/>
          </p:nvPr>
        </p:nvSpPr>
        <p:spPr/>
        <p:txBody>
          <a:bodyPr/>
          <a:lstStyle/>
          <a:p>
            <a:fld id="{DCB7E638-1E3D-D841-A108-092DD574D3E8}" type="slidenum">
              <a:rPr lang="en-US" smtClean="0"/>
              <a:t>16</a:t>
            </a:fld>
            <a:endParaRPr lang="en-US"/>
          </a:p>
        </p:txBody>
      </p:sp>
    </p:spTree>
    <p:extLst>
      <p:ext uri="{BB962C8B-B14F-4D97-AF65-F5344CB8AC3E}">
        <p14:creationId xmlns:p14="http://schemas.microsoft.com/office/powerpoint/2010/main" val="17357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AVMA. (2018). </a:t>
            </a:r>
            <a:r>
              <a:rPr lang="en-US" sz="1200" i="1" kern="1200" dirty="0">
                <a:solidFill>
                  <a:schemeClr val="tx1"/>
                </a:solidFill>
                <a:effectLst/>
                <a:latin typeface="+mn-lt"/>
                <a:ea typeface="+mn-ea"/>
                <a:cs typeface="+mn-cs"/>
              </a:rPr>
              <a:t>U.S. pet ownership statistics</a:t>
            </a:r>
            <a:r>
              <a:rPr lang="en-US" sz="1200" kern="1200" dirty="0">
                <a:solidFill>
                  <a:schemeClr val="tx1"/>
                </a:solidFill>
                <a:effectLst/>
                <a:latin typeface="+mn-lt"/>
                <a:ea typeface="+mn-ea"/>
                <a:cs typeface="+mn-cs"/>
              </a:rPr>
              <a:t>. Retrieved from American Veterinary Medical Association: https://</a:t>
            </a:r>
            <a:r>
              <a:rPr lang="en-US" sz="1200" kern="1200" dirty="0" err="1">
                <a:solidFill>
                  <a:schemeClr val="tx1"/>
                </a:solidFill>
                <a:effectLst/>
                <a:latin typeface="+mn-lt"/>
                <a:ea typeface="+mn-ea"/>
                <a:cs typeface="+mn-cs"/>
              </a:rPr>
              <a:t>www.avma.org</a:t>
            </a:r>
            <a:r>
              <a:rPr lang="en-US" sz="1200" kern="1200" dirty="0">
                <a:solidFill>
                  <a:schemeClr val="tx1"/>
                </a:solidFill>
                <a:effectLst/>
                <a:latin typeface="+mn-lt"/>
                <a:ea typeface="+mn-ea"/>
                <a:cs typeface="+mn-cs"/>
              </a:rPr>
              <a:t>/resources-tools/reports-statistics/us-pet-ownership-statistics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BI-Survey. (2021, February 08). </a:t>
            </a:r>
            <a:r>
              <a:rPr lang="en-US" sz="1200" i="1" kern="1200" dirty="0">
                <a:solidFill>
                  <a:schemeClr val="tx1"/>
                </a:solidFill>
                <a:effectLst/>
                <a:latin typeface="+mn-lt"/>
                <a:ea typeface="+mn-ea"/>
                <a:cs typeface="+mn-cs"/>
              </a:rPr>
              <a:t>The Benefits of Business Intelligence... Why Do Organizations Need BI?</a:t>
            </a:r>
            <a:r>
              <a:rPr lang="en-US" sz="1200" kern="1200" dirty="0">
                <a:solidFill>
                  <a:schemeClr val="tx1"/>
                </a:solidFill>
                <a:effectLst/>
                <a:latin typeface="+mn-lt"/>
                <a:ea typeface="+mn-ea"/>
                <a:cs typeface="+mn-cs"/>
              </a:rPr>
              <a:t> Retrieved from BI-Survey: https://bi-</a:t>
            </a:r>
            <a:r>
              <a:rPr lang="en-US" sz="1200" kern="1200" dirty="0" err="1">
                <a:solidFill>
                  <a:schemeClr val="tx1"/>
                </a:solidFill>
                <a:effectLst/>
                <a:latin typeface="+mn-lt"/>
                <a:ea typeface="+mn-ea"/>
                <a:cs typeface="+mn-cs"/>
              </a:rPr>
              <a:t>survey.com</a:t>
            </a:r>
            <a:r>
              <a:rPr lang="en-US" sz="1200" kern="1200" dirty="0">
                <a:solidFill>
                  <a:schemeClr val="tx1"/>
                </a:solidFill>
                <a:effectLst/>
                <a:latin typeface="+mn-lt"/>
                <a:ea typeface="+mn-ea"/>
                <a:cs typeface="+mn-cs"/>
              </a:rPr>
              <a:t>/benefits-business-intelligence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Durcevic</a:t>
            </a:r>
            <a:r>
              <a:rPr lang="en-US" sz="1200" kern="1200" dirty="0">
                <a:solidFill>
                  <a:schemeClr val="tx1"/>
                </a:solidFill>
                <a:effectLst/>
                <a:latin typeface="+mn-lt"/>
                <a:ea typeface="+mn-ea"/>
                <a:cs typeface="+mn-cs"/>
              </a:rPr>
              <a:t>, S. (2019, May 22). </a:t>
            </a:r>
            <a:r>
              <a:rPr lang="en-US" sz="1200" i="1" kern="1200" dirty="0">
                <a:solidFill>
                  <a:schemeClr val="tx1"/>
                </a:solidFill>
                <a:effectLst/>
                <a:latin typeface="+mn-lt"/>
                <a:ea typeface="+mn-ea"/>
                <a:cs typeface="+mn-cs"/>
              </a:rPr>
              <a:t>Common Business Intelligence Challenges Facing Entrepreneurs</a:t>
            </a:r>
            <a:r>
              <a:rPr lang="en-US" sz="1200" kern="1200" dirty="0">
                <a:solidFill>
                  <a:schemeClr val="tx1"/>
                </a:solidFill>
                <a:effectLst/>
                <a:latin typeface="+mn-lt"/>
                <a:ea typeface="+mn-ea"/>
                <a:cs typeface="+mn-cs"/>
              </a:rPr>
              <a:t>. Retrieved from </a:t>
            </a:r>
            <a:r>
              <a:rPr lang="en-US" sz="1200" kern="1200" dirty="0" err="1">
                <a:solidFill>
                  <a:schemeClr val="tx1"/>
                </a:solidFill>
                <a:effectLst/>
                <a:latin typeface="+mn-lt"/>
                <a:ea typeface="+mn-ea"/>
                <a:cs typeface="+mn-cs"/>
              </a:rPr>
              <a:t>DataPine</a:t>
            </a:r>
            <a:r>
              <a:rPr lang="en-US" sz="1200" kern="1200" dirty="0">
                <a:solidFill>
                  <a:schemeClr val="tx1"/>
                </a:solidFill>
                <a:effectLst/>
                <a:latin typeface="+mn-lt"/>
                <a:ea typeface="+mn-ea"/>
                <a:cs typeface="+mn-cs"/>
              </a:rPr>
              <a:t>: https://</a:t>
            </a:r>
            <a:r>
              <a:rPr lang="en-US" sz="1200" kern="1200" dirty="0" err="1">
                <a:solidFill>
                  <a:schemeClr val="tx1"/>
                </a:solidFill>
                <a:effectLst/>
                <a:latin typeface="+mn-lt"/>
                <a:ea typeface="+mn-ea"/>
                <a:cs typeface="+mn-cs"/>
              </a:rPr>
              <a:t>www.datapine.com</a:t>
            </a:r>
            <a:r>
              <a:rPr lang="en-US" sz="1200" kern="1200" dirty="0">
                <a:solidFill>
                  <a:schemeClr val="tx1"/>
                </a:solidFill>
                <a:effectLst/>
                <a:latin typeface="+mn-lt"/>
                <a:ea typeface="+mn-ea"/>
                <a:cs typeface="+mn-cs"/>
              </a:rPr>
              <a:t>/blog/business-intelligence-challenges/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Dutta, B. (2021, July 27). </a:t>
            </a:r>
            <a:r>
              <a:rPr lang="en-US" sz="1200" i="1" kern="1200" dirty="0">
                <a:solidFill>
                  <a:schemeClr val="tx1"/>
                </a:solidFill>
                <a:effectLst/>
                <a:latin typeface="+mn-lt"/>
                <a:ea typeface="+mn-ea"/>
                <a:cs typeface="+mn-cs"/>
              </a:rPr>
              <a:t>A Classification and Regression Tree (CART) Algorithm</a:t>
            </a:r>
            <a:r>
              <a:rPr lang="en-US" sz="1200" kern="1200" dirty="0">
                <a:solidFill>
                  <a:schemeClr val="tx1"/>
                </a:solidFill>
                <a:effectLst/>
                <a:latin typeface="+mn-lt"/>
                <a:ea typeface="+mn-ea"/>
                <a:cs typeface="+mn-cs"/>
              </a:rPr>
              <a:t>. Retrieved from Analytics Steps: https://</a:t>
            </a:r>
            <a:r>
              <a:rPr lang="en-US" sz="1200" kern="1200" dirty="0" err="1">
                <a:solidFill>
                  <a:schemeClr val="tx1"/>
                </a:solidFill>
                <a:effectLst/>
                <a:latin typeface="+mn-lt"/>
                <a:ea typeface="+mn-ea"/>
                <a:cs typeface="+mn-cs"/>
              </a:rPr>
              <a:t>www.analyticssteps.com</a:t>
            </a:r>
            <a:r>
              <a:rPr lang="en-US" sz="1200" kern="1200" dirty="0">
                <a:solidFill>
                  <a:schemeClr val="tx1"/>
                </a:solidFill>
                <a:effectLst/>
                <a:latin typeface="+mn-lt"/>
                <a:ea typeface="+mn-ea"/>
                <a:cs typeface="+mn-cs"/>
              </a:rPr>
              <a:t>/blogs/classification-and-regression-tree-cart-algorithm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Elgabry</a:t>
            </a:r>
            <a:r>
              <a:rPr lang="en-US" sz="1200" kern="1200" dirty="0">
                <a:solidFill>
                  <a:schemeClr val="tx1"/>
                </a:solidFill>
                <a:effectLst/>
                <a:latin typeface="+mn-lt"/>
                <a:ea typeface="+mn-ea"/>
                <a:cs typeface="+mn-cs"/>
              </a:rPr>
              <a:t>, O. (2019, February 28). </a:t>
            </a:r>
            <a:r>
              <a:rPr lang="en-US" sz="1200" i="1" kern="1200" dirty="0">
                <a:solidFill>
                  <a:schemeClr val="tx1"/>
                </a:solidFill>
                <a:effectLst/>
                <a:latin typeface="+mn-lt"/>
                <a:ea typeface="+mn-ea"/>
                <a:cs typeface="+mn-cs"/>
              </a:rPr>
              <a:t>The Ultimate Guide to Data Cleaning</a:t>
            </a:r>
            <a:r>
              <a:rPr lang="en-US" sz="1200" kern="1200" dirty="0">
                <a:solidFill>
                  <a:schemeClr val="tx1"/>
                </a:solidFill>
                <a:effectLst/>
                <a:latin typeface="+mn-lt"/>
                <a:ea typeface="+mn-ea"/>
                <a:cs typeface="+mn-cs"/>
              </a:rPr>
              <a:t>. Retrieved from Towards Data Science: https://</a:t>
            </a:r>
            <a:r>
              <a:rPr lang="en-US" sz="1200" kern="1200" dirty="0" err="1">
                <a:solidFill>
                  <a:schemeClr val="tx1"/>
                </a:solidFill>
                <a:effectLst/>
                <a:latin typeface="+mn-lt"/>
                <a:ea typeface="+mn-ea"/>
                <a:cs typeface="+mn-cs"/>
              </a:rPr>
              <a:t>towardsdatascience.com</a:t>
            </a:r>
            <a:r>
              <a:rPr lang="en-US" sz="1200" kern="1200" dirty="0">
                <a:solidFill>
                  <a:schemeClr val="tx1"/>
                </a:solidFill>
                <a:effectLst/>
                <a:latin typeface="+mn-lt"/>
                <a:ea typeface="+mn-ea"/>
                <a:cs typeface="+mn-cs"/>
              </a:rPr>
              <a:t>/the-ultimate-guide-to-data-cleaning-3969843991d4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Kaggle. (n.d.). </a:t>
            </a:r>
            <a:r>
              <a:rPr lang="en-US" sz="1200" i="1" kern="1200" dirty="0">
                <a:solidFill>
                  <a:schemeClr val="tx1"/>
                </a:solidFill>
                <a:effectLst/>
                <a:latin typeface="+mn-lt"/>
                <a:ea typeface="+mn-ea"/>
                <a:cs typeface="+mn-cs"/>
              </a:rPr>
              <a:t>How to Use Kaggle: Datasets</a:t>
            </a:r>
            <a:r>
              <a:rPr lang="en-US" sz="1200" kern="1200" dirty="0">
                <a:solidFill>
                  <a:schemeClr val="tx1"/>
                </a:solidFill>
                <a:effectLst/>
                <a:latin typeface="+mn-lt"/>
                <a:ea typeface="+mn-ea"/>
                <a:cs typeface="+mn-cs"/>
              </a:rPr>
              <a:t>. Retrieved from Kaggle: https://</a:t>
            </a:r>
            <a:r>
              <a:rPr lang="en-US" sz="1200" kern="1200" dirty="0" err="1">
                <a:solidFill>
                  <a:schemeClr val="tx1"/>
                </a:solidFill>
                <a:effectLst/>
                <a:latin typeface="+mn-lt"/>
                <a:ea typeface="+mn-ea"/>
                <a:cs typeface="+mn-cs"/>
              </a:rPr>
              <a:t>www.kaggle.com</a:t>
            </a:r>
            <a:r>
              <a:rPr lang="en-US" sz="1200" kern="1200" dirty="0">
                <a:solidFill>
                  <a:schemeClr val="tx1"/>
                </a:solidFill>
                <a:effectLst/>
                <a:latin typeface="+mn-lt"/>
                <a:ea typeface="+mn-ea"/>
                <a:cs typeface="+mn-cs"/>
              </a:rPr>
              <a:t>/docs/datasets</a:t>
            </a:r>
          </a:p>
        </p:txBody>
      </p:sp>
      <p:sp>
        <p:nvSpPr>
          <p:cNvPr id="4" name="Slide Number Placeholder 3"/>
          <p:cNvSpPr>
            <a:spLocks noGrp="1"/>
          </p:cNvSpPr>
          <p:nvPr>
            <p:ph type="sldNum" sz="quarter" idx="5"/>
          </p:nvPr>
        </p:nvSpPr>
        <p:spPr/>
        <p:txBody>
          <a:bodyPr/>
          <a:lstStyle/>
          <a:p>
            <a:fld id="{DCB7E638-1E3D-D841-A108-092DD574D3E8}" type="slidenum">
              <a:rPr lang="en-US" smtClean="0"/>
              <a:t>17</a:t>
            </a:fld>
            <a:endParaRPr lang="en-US"/>
          </a:p>
        </p:txBody>
      </p:sp>
    </p:spTree>
    <p:extLst>
      <p:ext uri="{BB962C8B-B14F-4D97-AF65-F5344CB8AC3E}">
        <p14:creationId xmlns:p14="http://schemas.microsoft.com/office/powerpoint/2010/main" val="284120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Qualtrics. (2022, April 1). </a:t>
            </a:r>
            <a:r>
              <a:rPr lang="en-US" sz="1200" i="1" kern="1200" dirty="0">
                <a:solidFill>
                  <a:schemeClr val="tx1"/>
                </a:solidFill>
                <a:effectLst/>
                <a:latin typeface="+mn-lt"/>
                <a:ea typeface="+mn-ea"/>
                <a:cs typeface="+mn-cs"/>
              </a:rPr>
              <a:t>Determining sample size: how to make sure you get the correct sample size</a:t>
            </a:r>
            <a:r>
              <a:rPr lang="en-US" sz="1200" kern="1200" dirty="0">
                <a:solidFill>
                  <a:schemeClr val="tx1"/>
                </a:solidFill>
                <a:effectLst/>
                <a:latin typeface="+mn-lt"/>
                <a:ea typeface="+mn-ea"/>
                <a:cs typeface="+mn-cs"/>
              </a:rPr>
              <a:t>. Qualtrics: https://</a:t>
            </a:r>
            <a:r>
              <a:rPr lang="en-US" sz="1200" kern="1200" dirty="0" err="1">
                <a:solidFill>
                  <a:schemeClr val="tx1"/>
                </a:solidFill>
                <a:effectLst/>
                <a:latin typeface="+mn-lt"/>
                <a:ea typeface="+mn-ea"/>
                <a:cs typeface="+mn-cs"/>
              </a:rPr>
              <a:t>www.qualtrics.com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uk</a:t>
            </a:r>
            <a:r>
              <a:rPr lang="en-US" sz="1200" kern="1200" dirty="0">
                <a:solidFill>
                  <a:schemeClr val="tx1"/>
                </a:solidFill>
                <a:effectLst/>
                <a:latin typeface="+mn-lt"/>
                <a:ea typeface="+mn-ea"/>
                <a:cs typeface="+mn-cs"/>
              </a:rPr>
              <a:t>/experience-management/research/determine-sample-size/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Raina, J. (2021). </a:t>
            </a:r>
            <a:r>
              <a:rPr lang="en-US" sz="1200" i="1" kern="1200" dirty="0">
                <a:solidFill>
                  <a:schemeClr val="tx1"/>
                </a:solidFill>
                <a:effectLst/>
                <a:latin typeface="+mn-lt"/>
                <a:ea typeface="+mn-ea"/>
                <a:cs typeface="+mn-cs"/>
              </a:rPr>
              <a:t>Pet Food Customer Orders</a:t>
            </a:r>
            <a:r>
              <a:rPr lang="en-US" sz="1200" kern="1200" dirty="0">
                <a:solidFill>
                  <a:schemeClr val="tx1"/>
                </a:solidFill>
                <a:effectLst/>
                <a:latin typeface="+mn-lt"/>
                <a:ea typeface="+mn-ea"/>
                <a:cs typeface="+mn-cs"/>
              </a:rPr>
              <a:t>. Kaggle. https://</a:t>
            </a:r>
            <a:r>
              <a:rPr lang="en-US" sz="1200" kern="1200" dirty="0" err="1">
                <a:solidFill>
                  <a:schemeClr val="tx1"/>
                </a:solidFill>
                <a:effectLst/>
                <a:latin typeface="+mn-lt"/>
                <a:ea typeface="+mn-ea"/>
                <a:cs typeface="+mn-cs"/>
              </a:rPr>
              <a:t>www.kaggle.com</a:t>
            </a:r>
            <a:r>
              <a:rPr lang="en-US" sz="1200" kern="1200" dirty="0">
                <a:solidFill>
                  <a:schemeClr val="tx1"/>
                </a:solidFill>
                <a:effectLst/>
                <a:latin typeface="+mn-lt"/>
                <a:ea typeface="+mn-ea"/>
                <a:cs typeface="+mn-cs"/>
              </a:rPr>
              <a:t>/code/</a:t>
            </a:r>
            <a:r>
              <a:rPr lang="en-US" sz="1200" kern="1200" dirty="0" err="1">
                <a:solidFill>
                  <a:schemeClr val="tx1"/>
                </a:solidFill>
                <a:effectLst/>
                <a:latin typeface="+mn-lt"/>
                <a:ea typeface="+mn-ea"/>
                <a:cs typeface="+mn-cs"/>
              </a:rPr>
              <a:t>jahangirraina</a:t>
            </a:r>
            <a:r>
              <a:rPr lang="en-US" sz="1200" kern="1200" dirty="0">
                <a:solidFill>
                  <a:schemeClr val="tx1"/>
                </a:solidFill>
                <a:effectLst/>
                <a:latin typeface="+mn-lt"/>
                <a:ea typeface="+mn-ea"/>
                <a:cs typeface="+mn-cs"/>
              </a:rPr>
              <a:t>/pet-food-customer-orders-data-insights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Rains, B. (2022, April 13). </a:t>
            </a:r>
            <a:r>
              <a:rPr lang="en-US" sz="1200" i="1" kern="1200" dirty="0">
                <a:solidFill>
                  <a:schemeClr val="tx1"/>
                </a:solidFill>
                <a:effectLst/>
                <a:latin typeface="+mn-lt"/>
                <a:ea typeface="+mn-ea"/>
                <a:cs typeface="+mn-cs"/>
              </a:rPr>
              <a:t>Bear of the Day: Chewy, Inc. (CHWY)</a:t>
            </a:r>
            <a:r>
              <a:rPr lang="en-US" sz="1200" kern="1200" dirty="0">
                <a:solidFill>
                  <a:schemeClr val="tx1"/>
                </a:solidFill>
                <a:effectLst/>
                <a:latin typeface="+mn-lt"/>
                <a:ea typeface="+mn-ea"/>
                <a:cs typeface="+mn-cs"/>
              </a:rPr>
              <a:t>. Nasdaq. https://</a:t>
            </a:r>
            <a:r>
              <a:rPr lang="en-US" sz="1200" kern="1200" dirty="0" err="1">
                <a:solidFill>
                  <a:schemeClr val="tx1"/>
                </a:solidFill>
                <a:effectLst/>
                <a:latin typeface="+mn-lt"/>
                <a:ea typeface="+mn-ea"/>
                <a:cs typeface="+mn-cs"/>
              </a:rPr>
              <a:t>www.nasdaq.com</a:t>
            </a:r>
            <a:r>
              <a:rPr lang="en-US" sz="1200" kern="1200" dirty="0">
                <a:solidFill>
                  <a:schemeClr val="tx1"/>
                </a:solidFill>
                <a:effectLst/>
                <a:latin typeface="+mn-lt"/>
                <a:ea typeface="+mn-ea"/>
                <a:cs typeface="+mn-cs"/>
              </a:rPr>
              <a:t>/articles/bear-of-the-day%3A-chewy-inc.-chwy-1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Rands, K. (2017, September 25). </a:t>
            </a:r>
            <a:r>
              <a:rPr lang="en-US" sz="1200" i="1" kern="1200" dirty="0">
                <a:solidFill>
                  <a:schemeClr val="tx1"/>
                </a:solidFill>
                <a:effectLst/>
                <a:latin typeface="+mn-lt"/>
                <a:ea typeface="+mn-ea"/>
                <a:cs typeface="+mn-cs"/>
              </a:rPr>
              <a:t>4 reasons most companies fail at business intelligence</a:t>
            </a:r>
            <a:r>
              <a:rPr lang="en-US" sz="1200" kern="1200" dirty="0">
                <a:solidFill>
                  <a:schemeClr val="tx1"/>
                </a:solidFill>
                <a:effectLst/>
                <a:latin typeface="+mn-lt"/>
                <a:ea typeface="+mn-ea"/>
                <a:cs typeface="+mn-cs"/>
              </a:rPr>
              <a:t>. CIO. https://</a:t>
            </a:r>
            <a:r>
              <a:rPr lang="en-US" sz="1200" kern="1200" dirty="0" err="1">
                <a:solidFill>
                  <a:schemeClr val="tx1"/>
                </a:solidFill>
                <a:effectLst/>
                <a:latin typeface="+mn-lt"/>
                <a:ea typeface="+mn-ea"/>
                <a:cs typeface="+mn-cs"/>
              </a:rPr>
              <a:t>www.cio.com</a:t>
            </a:r>
            <a:r>
              <a:rPr lang="en-US" sz="1200" kern="1200" dirty="0">
                <a:solidFill>
                  <a:schemeClr val="tx1"/>
                </a:solidFill>
                <a:effectLst/>
                <a:latin typeface="+mn-lt"/>
                <a:ea typeface="+mn-ea"/>
                <a:cs typeface="+mn-cs"/>
              </a:rPr>
              <a:t>/article/230614/4-reasons-most-companies-fail-at-business-intelligence.html#:~:text=Gartner%20says%20that%20anywhere%20from,that%20failure%20rate%20is%20astounding.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splashBI</a:t>
            </a:r>
            <a:r>
              <a:rPr lang="en-US" sz="1200" kern="1200" dirty="0">
                <a:solidFill>
                  <a:schemeClr val="tx1"/>
                </a:solidFill>
                <a:effectLst/>
                <a:latin typeface="+mn-lt"/>
                <a:ea typeface="+mn-ea"/>
                <a:cs typeface="+mn-cs"/>
              </a:rPr>
              <a:t>. (2022, April 21). </a:t>
            </a:r>
            <a:r>
              <a:rPr lang="en-US" sz="1200" i="1" kern="1200" dirty="0">
                <a:solidFill>
                  <a:schemeClr val="tx1"/>
                </a:solidFill>
                <a:effectLst/>
                <a:latin typeface="+mn-lt"/>
                <a:ea typeface="+mn-ea"/>
                <a:cs typeface="+mn-cs"/>
              </a:rPr>
              <a:t>Importance, Purpose, And Benefit Of Data Visualization Tools!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splashBI</a:t>
            </a:r>
            <a:r>
              <a:rPr lang="en-US" sz="1200" kern="1200" dirty="0">
                <a:solidFill>
                  <a:schemeClr val="tx1"/>
                </a:solidFill>
                <a:effectLst/>
                <a:latin typeface="+mn-lt"/>
                <a:ea typeface="+mn-ea"/>
                <a:cs typeface="+mn-cs"/>
              </a:rPr>
              <a:t>. https://</a:t>
            </a:r>
            <a:r>
              <a:rPr lang="en-US" sz="1200" kern="1200" dirty="0" err="1">
                <a:solidFill>
                  <a:schemeClr val="tx1"/>
                </a:solidFill>
                <a:effectLst/>
                <a:latin typeface="+mn-lt"/>
                <a:ea typeface="+mn-ea"/>
                <a:cs typeface="+mn-cs"/>
              </a:rPr>
              <a:t>splashbi.com</a:t>
            </a:r>
            <a:r>
              <a:rPr lang="en-US" sz="1200" kern="1200" dirty="0">
                <a:solidFill>
                  <a:schemeClr val="tx1"/>
                </a:solidFill>
                <a:effectLst/>
                <a:latin typeface="+mn-lt"/>
                <a:ea typeface="+mn-ea"/>
                <a:cs typeface="+mn-cs"/>
              </a:rPr>
              <a:t>/importance-purpose-benefit-of-data-visualization-tools/#:~:text=Data%20visualization%20allows%20business%20users,turn%2C%20drives%20the%20business%20ahead.</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CB7E638-1E3D-D841-A108-092DD574D3E8}" type="slidenum">
              <a:rPr lang="en-US" smtClean="0"/>
              <a:t>18</a:t>
            </a:fld>
            <a:endParaRPr lang="en-US"/>
          </a:p>
        </p:txBody>
      </p:sp>
    </p:spTree>
    <p:extLst>
      <p:ext uri="{BB962C8B-B14F-4D97-AF65-F5344CB8AC3E}">
        <p14:creationId xmlns:p14="http://schemas.microsoft.com/office/powerpoint/2010/main" val="140284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talk about who Chewy is as a company and what business intelligence, also referred to as BI, can do for the organization. A proposed business theory will suggest a type of insight that can be gleaned from using BI in its business processes. Additionally, a more thorough examination is conducted of BI tools and platforms, basic and in-depth data analysis, and graphics that enable visualization of the data. I elaborate on the dataset used for the business theory, and the benefits and challenges of applying BI.</a:t>
            </a:r>
          </a:p>
        </p:txBody>
      </p:sp>
      <p:sp>
        <p:nvSpPr>
          <p:cNvPr id="4" name="Slide Number Placeholder 3"/>
          <p:cNvSpPr>
            <a:spLocks noGrp="1"/>
          </p:cNvSpPr>
          <p:nvPr>
            <p:ph type="sldNum" sz="quarter" idx="5"/>
          </p:nvPr>
        </p:nvSpPr>
        <p:spPr/>
        <p:txBody>
          <a:bodyPr/>
          <a:lstStyle/>
          <a:p>
            <a:fld id="{DCB7E638-1E3D-D841-A108-092DD574D3E8}" type="slidenum">
              <a:rPr lang="en-US" smtClean="0"/>
              <a:t>2</a:t>
            </a:fld>
            <a:endParaRPr lang="en-US"/>
          </a:p>
        </p:txBody>
      </p:sp>
    </p:spTree>
    <p:extLst>
      <p:ext uri="{BB962C8B-B14F-4D97-AF65-F5344CB8AC3E}">
        <p14:creationId xmlns:p14="http://schemas.microsoft.com/office/powerpoint/2010/main" val="52110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Founded in 2011, Chewy is an online retail corporation that offers pet products, like food and toys, and pet services, like veterinary consults and pharmacy services. Chewy’s primary customer program is a subscription service called </a:t>
            </a:r>
            <a:r>
              <a:rPr lang="en-US" dirty="0" err="1"/>
              <a:t>Autoship</a:t>
            </a:r>
            <a:r>
              <a:rPr lang="en-US" dirty="0"/>
              <a:t> that sends customers their selected products at customer-designated intervals (biweekly, monthly, </a:t>
            </a:r>
            <a:r>
              <a:rPr lang="en-US" dirty="0" err="1"/>
              <a:t>etc</a:t>
            </a:r>
            <a:r>
              <a:rPr lang="en-US" dirty="0"/>
              <a:t>). </a:t>
            </a:r>
          </a:p>
          <a:p>
            <a:endParaRPr lang="en-US" dirty="0"/>
          </a:p>
          <a:p>
            <a:r>
              <a:rPr lang="en-US" dirty="0"/>
              <a:t>In 2017, Chewy was acquired by PetSmart in a multi-billion-dollar acquisition. With the boom of e-commerce during the recent pandemic, online retail increased by 35%. Additionally, Chewy has the potential to serve U.S. household for which over 38% of homes have dogs and 25% have cats </a:t>
            </a:r>
            <a:r>
              <a:rPr lang="en-US" sz="1200" kern="1200" dirty="0">
                <a:solidFill>
                  <a:schemeClr val="tx1"/>
                </a:solidFill>
                <a:effectLst/>
                <a:latin typeface="+mn-lt"/>
                <a:ea typeface="+mn-ea"/>
                <a:cs typeface="+mn-cs"/>
              </a:rPr>
              <a:t>(AVMA, 2018)</a:t>
            </a:r>
            <a:r>
              <a:rPr lang="en-US" dirty="0"/>
              <a:t>. In the past decade, there has also been a steady growth in pet-related spending and ownership, and e-commerce. </a:t>
            </a:r>
          </a:p>
          <a:p>
            <a:endParaRPr lang="en-US" dirty="0"/>
          </a:p>
          <a:p>
            <a:r>
              <a:rPr lang="en-US" dirty="0"/>
              <a:t>I chose Chewy because, although my dog passed away last week, Chewy has been an amazing company to patron, and I wish nothing but success for them. Chewy is exemplary of a company that produces an immense amount of data for which business intelligence can enhance and guide data-driven decisions for the betterment of both the customer and the organization. </a:t>
            </a:r>
          </a:p>
        </p:txBody>
      </p:sp>
      <p:sp>
        <p:nvSpPr>
          <p:cNvPr id="4" name="Slide Number Placeholder 3"/>
          <p:cNvSpPr>
            <a:spLocks noGrp="1"/>
          </p:cNvSpPr>
          <p:nvPr>
            <p:ph type="sldNum" sz="quarter" idx="5"/>
          </p:nvPr>
        </p:nvSpPr>
        <p:spPr/>
        <p:txBody>
          <a:bodyPr/>
          <a:lstStyle/>
          <a:p>
            <a:fld id="{DCB7E638-1E3D-D841-A108-092DD574D3E8}" type="slidenum">
              <a:rPr lang="en-US" smtClean="0"/>
              <a:t>3</a:t>
            </a:fld>
            <a:endParaRPr lang="en-US"/>
          </a:p>
        </p:txBody>
      </p:sp>
    </p:spTree>
    <p:extLst>
      <p:ext uri="{BB962C8B-B14F-4D97-AF65-F5344CB8AC3E}">
        <p14:creationId xmlns:p14="http://schemas.microsoft.com/office/powerpoint/2010/main" val="337281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Chewy, being an online pet product retailer and service provider, already collects and manages volumes of data that is produced in real-time. As with many subscription services, Chewy’s </a:t>
            </a:r>
            <a:r>
              <a:rPr lang="en-US" dirty="0" err="1"/>
              <a:t>Autoship</a:t>
            </a:r>
            <a:r>
              <a:rPr lang="en-US" dirty="0"/>
              <a:t> is a large contributor to its revenue. </a:t>
            </a:r>
            <a:r>
              <a:rPr lang="en-US" sz="1200" kern="1200" dirty="0">
                <a:solidFill>
                  <a:schemeClr val="tx1"/>
                </a:solidFill>
                <a:effectLst/>
                <a:latin typeface="+mn-lt"/>
                <a:ea typeface="+mn-ea"/>
                <a:cs typeface="+mn-cs"/>
              </a:rPr>
              <a:t>Chewy’s operations have been greatly impacted by the past two years’ rising supply costs and supply chain disruptions (Rains, 2022). Chewy’s 2021 Q4 showed a net loss of $63.6 million, and attributed hiking costs as a large factor; however, the company is still projected to see moderate growth in the near-future earnings reports (Rains, 2022).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where effective BI can be impactful on revenue outcomes. We will see towards the end of the presentation many of the advantages BI offers to enterprises. </a:t>
            </a:r>
            <a:endParaRPr lang="en-US" dirty="0"/>
          </a:p>
        </p:txBody>
      </p:sp>
      <p:sp>
        <p:nvSpPr>
          <p:cNvPr id="4" name="Slide Number Placeholder 3"/>
          <p:cNvSpPr>
            <a:spLocks noGrp="1"/>
          </p:cNvSpPr>
          <p:nvPr>
            <p:ph type="sldNum" sz="quarter" idx="5"/>
          </p:nvPr>
        </p:nvSpPr>
        <p:spPr/>
        <p:txBody>
          <a:bodyPr/>
          <a:lstStyle/>
          <a:p>
            <a:fld id="{DCB7E638-1E3D-D841-A108-092DD574D3E8}" type="slidenum">
              <a:rPr lang="en-US" smtClean="0"/>
              <a:t>4</a:t>
            </a:fld>
            <a:endParaRPr lang="en-US"/>
          </a:p>
        </p:txBody>
      </p:sp>
    </p:spTree>
    <p:extLst>
      <p:ext uri="{BB962C8B-B14F-4D97-AF65-F5344CB8AC3E}">
        <p14:creationId xmlns:p14="http://schemas.microsoft.com/office/powerpoint/2010/main" val="213889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come to the conclusion of the management information systems and business analytics program at Colorado State University, I have a better understanding of how the knowledge gained from analyzing data improves business processes and outlook. Business intelligence applications can be realized to improve Chewy’s earnings as well as to adapt company aspects, such as marketing and sales, to insights gained. It is my theory that Chewy can better differentiate potential </a:t>
            </a:r>
            <a:r>
              <a:rPr lang="en-US" dirty="0" err="1"/>
              <a:t>Autoship</a:t>
            </a:r>
            <a:r>
              <a:rPr lang="en-US" dirty="0"/>
              <a:t> customers through web analytics of customer behaviors. In turn, this can enable targeted marketing and take actions to reduce the churn of active subscriptions.  </a:t>
            </a:r>
          </a:p>
        </p:txBody>
      </p:sp>
      <p:sp>
        <p:nvSpPr>
          <p:cNvPr id="4" name="Slide Number Placeholder 3"/>
          <p:cNvSpPr>
            <a:spLocks noGrp="1"/>
          </p:cNvSpPr>
          <p:nvPr>
            <p:ph type="sldNum" sz="quarter" idx="5"/>
          </p:nvPr>
        </p:nvSpPr>
        <p:spPr/>
        <p:txBody>
          <a:bodyPr/>
          <a:lstStyle/>
          <a:p>
            <a:fld id="{DCB7E638-1E3D-D841-A108-092DD574D3E8}" type="slidenum">
              <a:rPr lang="en-US" smtClean="0"/>
              <a:t>5</a:t>
            </a:fld>
            <a:endParaRPr lang="en-US"/>
          </a:p>
        </p:txBody>
      </p:sp>
    </p:spTree>
    <p:extLst>
      <p:ext uri="{BB962C8B-B14F-4D97-AF65-F5344CB8AC3E}">
        <p14:creationId xmlns:p14="http://schemas.microsoft.com/office/powerpoint/2010/main" val="174308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BI tools available today. Free, open-source tools, low-cost tools, and high-cost, enterprise-directed cloud-based tools are offered in today’s market.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capstone, a dataset was acquired from Kaggle, a Google subsidiary. Kaggle is a repository of various free datasets that can be used for model-building and data exploration </a:t>
            </a:r>
            <a:r>
              <a:rPr lang="en-US" sz="1200" kern="1200" dirty="0">
                <a:solidFill>
                  <a:schemeClr val="tx1"/>
                </a:solidFill>
                <a:effectLst/>
                <a:latin typeface="+mn-lt"/>
                <a:ea typeface="+mn-ea"/>
                <a:cs typeface="+mn-cs"/>
              </a:rPr>
              <a:t>(Kaggle, n.d.). As a beginner, I found using Excel was the most straightforward way to clean the data before uploading it into R Studio for analysis and visualizations.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there are many alternatives for BI tools. SQL is a programming language used with relational databases that are sometimes found in corporations. SQL can be used to extract a sample dataset for data analysis. Both Python and SAS are programming languages used in data analysis to gain intelligence of real-time data. Once the analysis has been performed, BI platforms like Tableau or Power BI can transform the results into graphs and dashboards. Data visualization is a great way to take in information about massive amounts of data while allowing for trend and pattern identification (</a:t>
            </a:r>
            <a:r>
              <a:rPr lang="en-US" sz="1200" kern="1200" dirty="0" err="1">
                <a:solidFill>
                  <a:schemeClr val="tx1"/>
                </a:solidFill>
                <a:effectLst/>
                <a:latin typeface="+mn-lt"/>
                <a:ea typeface="+mn-ea"/>
                <a:cs typeface="+mn-cs"/>
              </a:rPr>
              <a:t>splashBI</a:t>
            </a:r>
            <a:r>
              <a:rPr lang="en-US" sz="1200" kern="1200" dirty="0">
                <a:solidFill>
                  <a:schemeClr val="tx1"/>
                </a:solidFill>
                <a:effectLst/>
                <a:latin typeface="+mn-lt"/>
                <a:ea typeface="+mn-ea"/>
                <a:cs typeface="+mn-cs"/>
              </a:rPr>
              <a:t>, 2022). </a:t>
            </a:r>
          </a:p>
        </p:txBody>
      </p:sp>
      <p:sp>
        <p:nvSpPr>
          <p:cNvPr id="4" name="Slide Number Placeholder 3"/>
          <p:cNvSpPr>
            <a:spLocks noGrp="1"/>
          </p:cNvSpPr>
          <p:nvPr>
            <p:ph type="sldNum" sz="quarter" idx="5"/>
          </p:nvPr>
        </p:nvSpPr>
        <p:spPr/>
        <p:txBody>
          <a:bodyPr/>
          <a:lstStyle/>
          <a:p>
            <a:fld id="{DCB7E638-1E3D-D841-A108-092DD574D3E8}" type="slidenum">
              <a:rPr lang="en-US" smtClean="0"/>
              <a:t>6</a:t>
            </a:fld>
            <a:endParaRPr lang="en-US"/>
          </a:p>
        </p:txBody>
      </p:sp>
    </p:spTree>
    <p:extLst>
      <p:ext uri="{BB962C8B-B14F-4D97-AF65-F5344CB8AC3E}">
        <p14:creationId xmlns:p14="http://schemas.microsoft.com/office/powerpoint/2010/main" val="968091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retrieved from Kaggle contains 36 columns and 49,092 rows of anonymized data. The columns contained variables related to customer order activity, pet demographics, and web analytics </a:t>
            </a:r>
            <a:r>
              <a:rPr lang="en-US" sz="1200" kern="1200" dirty="0">
                <a:solidFill>
                  <a:schemeClr val="tx1"/>
                </a:solidFill>
                <a:effectLst/>
                <a:latin typeface="+mn-lt"/>
                <a:ea typeface="+mn-ea"/>
                <a:cs typeface="+mn-cs"/>
              </a:rPr>
              <a:t>(Raina, Pet Food Customer Orders, 2021)</a:t>
            </a:r>
            <a:r>
              <a:rPr lang="en-US" dirty="0"/>
              <a:t>. In concordance with the business theory that web analytics can identify potential subscribers, this dataset allows for relevant model building. </a:t>
            </a:r>
          </a:p>
        </p:txBody>
      </p:sp>
      <p:sp>
        <p:nvSpPr>
          <p:cNvPr id="4" name="Slide Number Placeholder 3"/>
          <p:cNvSpPr>
            <a:spLocks noGrp="1"/>
          </p:cNvSpPr>
          <p:nvPr>
            <p:ph type="sldNum" sz="quarter" idx="5"/>
          </p:nvPr>
        </p:nvSpPr>
        <p:spPr/>
        <p:txBody>
          <a:bodyPr/>
          <a:lstStyle/>
          <a:p>
            <a:fld id="{DCB7E638-1E3D-D841-A108-092DD574D3E8}" type="slidenum">
              <a:rPr lang="en-US" smtClean="0"/>
              <a:t>7</a:t>
            </a:fld>
            <a:endParaRPr lang="en-US"/>
          </a:p>
        </p:txBody>
      </p:sp>
    </p:spTree>
    <p:extLst>
      <p:ext uri="{BB962C8B-B14F-4D97-AF65-F5344CB8AC3E}">
        <p14:creationId xmlns:p14="http://schemas.microsoft.com/office/powerpoint/2010/main" val="4088149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data manipulation can begin, the data has to be clean. That is, data that is incorrect, missing, irrelevant, or redundant is removed before use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Elgabry</a:t>
            </a:r>
            <a:r>
              <a:rPr lang="en-US" sz="1200" kern="1200" dirty="0">
                <a:solidFill>
                  <a:schemeClr val="tx1"/>
                </a:solidFill>
                <a:effectLst/>
                <a:latin typeface="+mn-lt"/>
                <a:ea typeface="+mn-ea"/>
                <a:cs typeface="+mn-cs"/>
              </a:rPr>
              <a:t>, 2019)</a:t>
            </a:r>
            <a:r>
              <a:rPr lang="en-US" dirty="0"/>
              <a:t>. Data that was missing from the variables for </a:t>
            </a:r>
            <a:r>
              <a:rPr lang="en-US" dirty="0" err="1"/>
              <a:t>customer_id</a:t>
            </a:r>
            <a:r>
              <a:rPr lang="en-US" dirty="0"/>
              <a:t>, </a:t>
            </a:r>
            <a:r>
              <a:rPr lang="en-US" dirty="0" err="1"/>
              <a:t>pet_id</a:t>
            </a:r>
            <a:r>
              <a:rPr lang="en-US" dirty="0"/>
              <a:t>, and </a:t>
            </a:r>
            <a:r>
              <a:rPr lang="en-US" dirty="0" err="1"/>
              <a:t>pet_has_an_active_subscription</a:t>
            </a:r>
            <a:r>
              <a:rPr lang="en-US" dirty="0"/>
              <a:t> were removed. Duplicate </a:t>
            </a:r>
            <a:r>
              <a:rPr lang="en-US" dirty="0" err="1"/>
              <a:t>customer_id</a:t>
            </a:r>
            <a:r>
              <a:rPr lang="en-US" dirty="0"/>
              <a:t> entries were present, but not removed because it is likely that some customers have more than one pet.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data was cleaned, each row was assigned a random number. Calculations determined that the appropriate sample size for this dataset was a population of 384 observations </a:t>
            </a:r>
            <a:r>
              <a:rPr lang="en-US" sz="1200" kern="1200" dirty="0">
                <a:solidFill>
                  <a:schemeClr val="tx1"/>
                </a:solidFill>
                <a:effectLst/>
                <a:latin typeface="+mn-lt"/>
                <a:ea typeface="+mn-ea"/>
                <a:cs typeface="+mn-cs"/>
              </a:rPr>
              <a:t>(Qualtrics, 2022). Observations randomly numbered 1-384 were extracted and used in R Studio for model building. </a:t>
            </a:r>
          </a:p>
        </p:txBody>
      </p:sp>
      <p:sp>
        <p:nvSpPr>
          <p:cNvPr id="4" name="Slide Number Placeholder 3"/>
          <p:cNvSpPr>
            <a:spLocks noGrp="1"/>
          </p:cNvSpPr>
          <p:nvPr>
            <p:ph type="sldNum" sz="quarter" idx="5"/>
          </p:nvPr>
        </p:nvSpPr>
        <p:spPr/>
        <p:txBody>
          <a:bodyPr/>
          <a:lstStyle/>
          <a:p>
            <a:fld id="{DCB7E638-1E3D-D841-A108-092DD574D3E8}" type="slidenum">
              <a:rPr lang="en-US" smtClean="0"/>
              <a:t>8</a:t>
            </a:fld>
            <a:endParaRPr lang="en-US"/>
          </a:p>
        </p:txBody>
      </p:sp>
    </p:spTree>
    <p:extLst>
      <p:ext uri="{BB962C8B-B14F-4D97-AF65-F5344CB8AC3E}">
        <p14:creationId xmlns:p14="http://schemas.microsoft.com/office/powerpoint/2010/main" val="95754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 Studio, a basic statistical summary was generated. From the dataset, it was shown that nearly 1/3 of sampled customers had an active pet  subscriptions. Since the focus is on web behaviors, the following variables were extracted: count of total web visits, count of total minutes spent on web, total minutes on website since last order, and the ticket category for contacting customer support. </a:t>
            </a:r>
          </a:p>
          <a:p>
            <a:endParaRPr lang="en-US" dirty="0"/>
          </a:p>
          <a:p>
            <a:r>
              <a:rPr lang="en-US" dirty="0"/>
              <a:t>The average number of total visits to the website was 10. The range indicated that the highest number was 70 visits which is likely an outlier value. Similarly, the average total number of minutes on the website roughly totaled to 7 hours; however, the maximum a customer spent was almost 114 hours or 6,813 minutes. Between orders, customers average 81 total minutes on the website and the median, or middle, value was 2 minutes. Such a variation between the mean and median indicates a significant skew; in this case, it is a right-skew that can be visualized during plotting. </a:t>
            </a:r>
            <a:r>
              <a:rPr lang="en-US" dirty="0" err="1"/>
              <a:t>Customer_support_ticket_category</a:t>
            </a:r>
            <a:r>
              <a:rPr lang="en-US" dirty="0"/>
              <a:t> is the categorical variable that indicated the reason a customer contacted customer service. The most frequent reason for customer support contact was related to customers’ accounts, and the second was health-related questions. The least present reasons for contact in the sample were the website, general questions, and proactive contact. </a:t>
            </a:r>
          </a:p>
          <a:p>
            <a:endParaRPr lang="en-US" dirty="0"/>
          </a:p>
          <a:p>
            <a:r>
              <a:rPr lang="en-US" dirty="0"/>
              <a:t>If Chewy wanted to extend BI beyond customer subscriptions, it could look into why customer contacts for the website are so low. Is it a positive sign or is there something being overlooked? Relationships between the other variables can provide insight. </a:t>
            </a:r>
          </a:p>
        </p:txBody>
      </p:sp>
      <p:sp>
        <p:nvSpPr>
          <p:cNvPr id="4" name="Slide Number Placeholder 3"/>
          <p:cNvSpPr>
            <a:spLocks noGrp="1"/>
          </p:cNvSpPr>
          <p:nvPr>
            <p:ph type="sldNum" sz="quarter" idx="5"/>
          </p:nvPr>
        </p:nvSpPr>
        <p:spPr/>
        <p:txBody>
          <a:bodyPr/>
          <a:lstStyle/>
          <a:p>
            <a:fld id="{DCB7E638-1E3D-D841-A108-092DD574D3E8}" type="slidenum">
              <a:rPr lang="en-US" smtClean="0"/>
              <a:t>9</a:t>
            </a:fld>
            <a:endParaRPr lang="en-US"/>
          </a:p>
        </p:txBody>
      </p:sp>
    </p:spTree>
    <p:extLst>
      <p:ext uri="{BB962C8B-B14F-4D97-AF65-F5344CB8AC3E}">
        <p14:creationId xmlns:p14="http://schemas.microsoft.com/office/powerpoint/2010/main" val="238441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11/1/22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11/1/22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11/1/22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11/1/22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11/1/22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11/1/22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11/1/22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11/1/22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11/1/22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11/1/22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11/1/22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11/1/22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technofaq.org/posts/2019/09/how-business-intelligence-tools-help-your-business/" TargetMode="Externa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freestock.com/free-photos/businessman-modern-stylish-elegant-suit-standing-478019431" TargetMode="Externa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pixabay.com/en/boxer-dog-pet-animal-puppy-1277804/" TargetMode="External"/><Relationship Id="rId5" Type="http://schemas.microsoft.com/office/2007/relationships/hdphoto" Target="../media/hdphoto3.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3.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freeimageslive.co.uk/free_stock_image/computersideviewjpg"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ouzhang.me/talk/2012-r_intro/"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12" name="Picture 11">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5B77F518-24FE-7ACC-5504-915E7CA6FC8C}"/>
              </a:ext>
            </a:extLst>
          </p:cNvPr>
          <p:cNvSpPr>
            <a:spLocks noGrp="1"/>
          </p:cNvSpPr>
          <p:nvPr>
            <p:ph type="ctrTitle"/>
          </p:nvPr>
        </p:nvSpPr>
        <p:spPr>
          <a:xfrm>
            <a:off x="1972395" y="2578056"/>
            <a:ext cx="9980364" cy="2052535"/>
          </a:xfrm>
        </p:spPr>
        <p:txBody>
          <a:bodyPr>
            <a:normAutofit/>
          </a:bodyPr>
          <a:lstStyle/>
          <a:p>
            <a:pPr algn="ctr"/>
            <a:r>
              <a:rPr lang="en-US" sz="4800" b="1" dirty="0"/>
              <a:t>BI Solution for Chewy, Inc.</a:t>
            </a:r>
            <a:endParaRPr lang="en-US" sz="4800" dirty="0">
              <a:solidFill>
                <a:srgbClr val="1F2D29"/>
              </a:solidFill>
            </a:endParaRPr>
          </a:p>
        </p:txBody>
      </p:sp>
      <p:sp>
        <p:nvSpPr>
          <p:cNvPr id="3" name="Subtitle 2">
            <a:extLst>
              <a:ext uri="{FF2B5EF4-FFF2-40B4-BE49-F238E27FC236}">
                <a16:creationId xmlns:a16="http://schemas.microsoft.com/office/drawing/2014/main" id="{5C07C913-CE2B-1BF5-6F97-5824F71EA0A1}"/>
              </a:ext>
            </a:extLst>
          </p:cNvPr>
          <p:cNvSpPr>
            <a:spLocks noGrp="1"/>
          </p:cNvSpPr>
          <p:nvPr>
            <p:ph type="subTitle" idx="1"/>
          </p:nvPr>
        </p:nvSpPr>
        <p:spPr>
          <a:xfrm>
            <a:off x="1733154" y="3408217"/>
            <a:ext cx="5528225" cy="1707638"/>
          </a:xfrm>
        </p:spPr>
        <p:txBody>
          <a:bodyPr>
            <a:noAutofit/>
          </a:bodyPr>
          <a:lstStyle/>
          <a:p>
            <a:pPr algn="ctr">
              <a:lnSpc>
                <a:spcPct val="130000"/>
              </a:lnSpc>
              <a:spcBef>
                <a:spcPts val="0"/>
              </a:spcBef>
              <a:spcAft>
                <a:spcPts val="0"/>
              </a:spcAft>
            </a:pPr>
            <a:r>
              <a:rPr lang="en-US" sz="1400" dirty="0"/>
              <a:t>Tatiana Brown</a:t>
            </a:r>
          </a:p>
          <a:p>
            <a:pPr algn="ctr">
              <a:lnSpc>
                <a:spcPct val="130000"/>
              </a:lnSpc>
              <a:spcBef>
                <a:spcPts val="0"/>
              </a:spcBef>
              <a:spcAft>
                <a:spcPts val="0"/>
              </a:spcAft>
            </a:pPr>
            <a:r>
              <a:rPr lang="en-US" sz="1400" dirty="0"/>
              <a:t>Colorado State University Global</a:t>
            </a:r>
          </a:p>
          <a:p>
            <a:pPr algn="ctr">
              <a:lnSpc>
                <a:spcPct val="130000"/>
              </a:lnSpc>
              <a:spcBef>
                <a:spcPts val="0"/>
              </a:spcBef>
              <a:spcAft>
                <a:spcPts val="0"/>
              </a:spcAft>
            </a:pPr>
            <a:r>
              <a:rPr lang="en-US" sz="1400" dirty="0"/>
              <a:t>MIS480: Capstone – Business Analytics and Information Systems</a:t>
            </a:r>
          </a:p>
          <a:p>
            <a:pPr algn="ctr">
              <a:lnSpc>
                <a:spcPct val="130000"/>
              </a:lnSpc>
              <a:spcBef>
                <a:spcPts val="0"/>
              </a:spcBef>
              <a:spcAft>
                <a:spcPts val="0"/>
              </a:spcAft>
            </a:pPr>
            <a:r>
              <a:rPr lang="en-US" sz="1400" dirty="0"/>
              <a:t>Dr. Orenthio Goodwin</a:t>
            </a:r>
          </a:p>
          <a:p>
            <a:pPr algn="ctr">
              <a:lnSpc>
                <a:spcPct val="130000"/>
              </a:lnSpc>
              <a:spcBef>
                <a:spcPts val="0"/>
              </a:spcBef>
              <a:spcAft>
                <a:spcPts val="0"/>
              </a:spcAft>
            </a:pPr>
            <a:r>
              <a:rPr lang="en-US" sz="1400" dirty="0"/>
              <a:t>May 15, 2022</a:t>
            </a:r>
          </a:p>
        </p:txBody>
      </p:sp>
      <p:sp>
        <p:nvSpPr>
          <p:cNvPr id="14" name="Rectangle 13">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ight Triangle 15">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1646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Analysis Outcomes</a:t>
            </a:r>
          </a:p>
        </p:txBody>
      </p:sp>
      <p:sp>
        <p:nvSpPr>
          <p:cNvPr id="5" name="Content Placeholder 4">
            <a:extLst>
              <a:ext uri="{FF2B5EF4-FFF2-40B4-BE49-F238E27FC236}">
                <a16:creationId xmlns:a16="http://schemas.microsoft.com/office/drawing/2014/main" id="{69F91D72-F475-29DD-E4E6-57FC54DBBD63}"/>
              </a:ext>
            </a:extLst>
          </p:cNvPr>
          <p:cNvSpPr>
            <a:spLocks noGrp="1"/>
          </p:cNvSpPr>
          <p:nvPr>
            <p:ph idx="1"/>
          </p:nvPr>
        </p:nvSpPr>
        <p:spPr/>
        <p:txBody>
          <a:bodyPr anchor="ctr">
            <a:normAutofit/>
          </a:bodyPr>
          <a:lstStyle/>
          <a:p>
            <a:r>
              <a:rPr lang="en-US" sz="2800" dirty="0"/>
              <a:t>Basic Summary Statistics</a:t>
            </a:r>
          </a:p>
          <a:p>
            <a:r>
              <a:rPr lang="en-US" sz="2800" dirty="0"/>
              <a:t>Histograms &amp; Bar Charts</a:t>
            </a:r>
          </a:p>
          <a:p>
            <a:r>
              <a:rPr lang="en-US" sz="2800" dirty="0"/>
              <a:t>CART</a:t>
            </a:r>
          </a:p>
        </p:txBody>
      </p:sp>
      <p:pic>
        <p:nvPicPr>
          <p:cNvPr id="11" name="Picture 10">
            <a:extLst>
              <a:ext uri="{FF2B5EF4-FFF2-40B4-BE49-F238E27FC236}">
                <a16:creationId xmlns:a16="http://schemas.microsoft.com/office/drawing/2014/main" id="{57A98F67-A019-3638-9130-E19412C2268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693554" y="2330611"/>
            <a:ext cx="3718285" cy="3997828"/>
          </a:xfrm>
          <a:prstGeom prst="rect">
            <a:avLst/>
          </a:prstGeom>
          <a:noFill/>
          <a:ln>
            <a:noFill/>
          </a:ln>
        </p:spPr>
      </p:pic>
    </p:spTree>
    <p:extLst>
      <p:ext uri="{BB962C8B-B14F-4D97-AF65-F5344CB8AC3E}">
        <p14:creationId xmlns:p14="http://schemas.microsoft.com/office/powerpoint/2010/main" val="79378845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Data Visualization</a:t>
            </a:r>
          </a:p>
        </p:txBody>
      </p:sp>
      <p:pic>
        <p:nvPicPr>
          <p:cNvPr id="38" name="Picture 37" descr="Chart, bar chart&#10;&#10;Description automatically generated">
            <a:extLst>
              <a:ext uri="{FF2B5EF4-FFF2-40B4-BE49-F238E27FC236}">
                <a16:creationId xmlns:a16="http://schemas.microsoft.com/office/drawing/2014/main" id="{0043ED0D-7A7C-4477-E446-31CE55CE0D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641" y="2542461"/>
            <a:ext cx="4623820" cy="3745895"/>
          </a:xfrm>
          <a:prstGeom prst="rect">
            <a:avLst/>
          </a:prstGeom>
        </p:spPr>
      </p:pic>
      <p:pic>
        <p:nvPicPr>
          <p:cNvPr id="52" name="Picture 51">
            <a:extLst>
              <a:ext uri="{FF2B5EF4-FFF2-40B4-BE49-F238E27FC236}">
                <a16:creationId xmlns:a16="http://schemas.microsoft.com/office/drawing/2014/main" id="{6CDBF586-29AF-204D-73AA-AC269ABC583D}"/>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92960" y="2542461"/>
            <a:ext cx="4003040" cy="3949529"/>
          </a:xfrm>
          <a:prstGeom prst="rect">
            <a:avLst/>
          </a:prstGeom>
          <a:noFill/>
          <a:ln>
            <a:noFill/>
          </a:ln>
        </p:spPr>
      </p:pic>
    </p:spTree>
    <p:extLst>
      <p:ext uri="{BB962C8B-B14F-4D97-AF65-F5344CB8AC3E}">
        <p14:creationId xmlns:p14="http://schemas.microsoft.com/office/powerpoint/2010/main" val="29126404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pic>
        <p:nvPicPr>
          <p:cNvPr id="82" name="Picture 81" descr="Diagram&#10;&#10;Description automatically generated">
            <a:extLst>
              <a:ext uri="{FF2B5EF4-FFF2-40B4-BE49-F238E27FC236}">
                <a16:creationId xmlns:a16="http://schemas.microsoft.com/office/drawing/2014/main" id="{1790DC1C-FCBD-96F1-E26E-D66E3F35A4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75678" y="2005451"/>
            <a:ext cx="8240643" cy="4807633"/>
          </a:xfrm>
          <a:prstGeom prst="rect">
            <a:avLst/>
          </a:prstGeom>
        </p:spPr>
      </p:pic>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316611" y="985291"/>
            <a:ext cx="8240642" cy="1011572"/>
          </a:xfrm>
        </p:spPr>
        <p:txBody>
          <a:bodyPr anchor="b">
            <a:normAutofit/>
          </a:bodyPr>
          <a:lstStyle/>
          <a:p>
            <a:pPr algn="l"/>
            <a:r>
              <a:rPr lang="en-US" sz="4200" dirty="0">
                <a:solidFill>
                  <a:srgbClr val="1F2D29"/>
                </a:solidFill>
              </a:rPr>
              <a:t>Classification &amp; Regression Tree</a:t>
            </a:r>
          </a:p>
        </p:txBody>
      </p:sp>
    </p:spTree>
    <p:extLst>
      <p:ext uri="{BB962C8B-B14F-4D97-AF65-F5344CB8AC3E}">
        <p14:creationId xmlns:p14="http://schemas.microsoft.com/office/powerpoint/2010/main" val="27413632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Analysis- Predictions</a:t>
            </a:r>
          </a:p>
        </p:txBody>
      </p:sp>
      <p:pic>
        <p:nvPicPr>
          <p:cNvPr id="9" name="Content Placeholder 8" descr="Graphical user interface, text, application&#10;&#10;Description automatically generated">
            <a:extLst>
              <a:ext uri="{FF2B5EF4-FFF2-40B4-BE49-F238E27FC236}">
                <a16:creationId xmlns:a16="http://schemas.microsoft.com/office/drawing/2014/main" id="{CB56CA91-1ECC-8E68-3AB7-63BDA5BE323D}"/>
              </a:ext>
            </a:extLst>
          </p:cNvPr>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r="6028" b="18297"/>
          <a:stretch/>
        </p:blipFill>
        <p:spPr>
          <a:xfrm>
            <a:off x="2951524" y="2330611"/>
            <a:ext cx="6428962" cy="1098389"/>
          </a:xfrm>
          <a:prstGeom prst="rect">
            <a:avLst/>
          </a:prstGeom>
        </p:spPr>
      </p:pic>
      <p:pic>
        <p:nvPicPr>
          <p:cNvPr id="11" name="Picture 10" descr="Diagram&#10;&#10;Description automatically generated">
            <a:extLst>
              <a:ext uri="{FF2B5EF4-FFF2-40B4-BE49-F238E27FC236}">
                <a16:creationId xmlns:a16="http://schemas.microsoft.com/office/drawing/2014/main" id="{86414AFF-8586-8DC0-96C1-7291C0F6026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84554" y="3434221"/>
            <a:ext cx="5620779" cy="3279191"/>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F3FED80-DEF7-4AC0-7588-BE3040CF722C}"/>
                  </a:ext>
                </a:extLst>
              </p14:cNvPr>
              <p14:cNvContentPartPr/>
              <p14:nvPr/>
            </p14:nvContentPartPr>
            <p14:xfrm>
              <a:off x="7107607" y="3716471"/>
              <a:ext cx="105840" cy="96840"/>
            </p14:xfrm>
          </p:contentPart>
        </mc:Choice>
        <mc:Fallback xmlns="">
          <p:pic>
            <p:nvPicPr>
              <p:cNvPr id="4" name="Ink 3">
                <a:extLst>
                  <a:ext uri="{FF2B5EF4-FFF2-40B4-BE49-F238E27FC236}">
                    <a16:creationId xmlns:a16="http://schemas.microsoft.com/office/drawing/2014/main" id="{DF3FED80-DEF7-4AC0-7588-BE3040CF722C}"/>
                  </a:ext>
                </a:extLst>
              </p:cNvPr>
              <p:cNvPicPr/>
              <p:nvPr/>
            </p:nvPicPr>
            <p:blipFill>
              <a:blip r:embed="rId7"/>
              <a:stretch>
                <a:fillRect/>
              </a:stretch>
            </p:blipFill>
            <p:spPr>
              <a:xfrm>
                <a:off x="7089607" y="3698831"/>
                <a:ext cx="141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7CA55B6-A1A9-C5E6-480B-683E1B743AA9}"/>
                  </a:ext>
                </a:extLst>
              </p14:cNvPr>
              <p14:cNvContentPartPr/>
              <p14:nvPr/>
            </p14:nvContentPartPr>
            <p14:xfrm>
              <a:off x="7474447" y="4059191"/>
              <a:ext cx="218160" cy="180000"/>
            </p14:xfrm>
          </p:contentPart>
        </mc:Choice>
        <mc:Fallback xmlns="">
          <p:pic>
            <p:nvPicPr>
              <p:cNvPr id="5" name="Ink 4">
                <a:extLst>
                  <a:ext uri="{FF2B5EF4-FFF2-40B4-BE49-F238E27FC236}">
                    <a16:creationId xmlns:a16="http://schemas.microsoft.com/office/drawing/2014/main" id="{A7CA55B6-A1A9-C5E6-480B-683E1B743AA9}"/>
                  </a:ext>
                </a:extLst>
              </p:cNvPr>
              <p:cNvPicPr/>
              <p:nvPr/>
            </p:nvPicPr>
            <p:blipFill>
              <a:blip r:embed="rId9"/>
              <a:stretch>
                <a:fillRect/>
              </a:stretch>
            </p:blipFill>
            <p:spPr>
              <a:xfrm>
                <a:off x="7456447" y="4041551"/>
                <a:ext cx="253800" cy="215640"/>
              </a:xfrm>
              <a:prstGeom prst="rect">
                <a:avLst/>
              </a:prstGeom>
            </p:spPr>
          </p:pic>
        </mc:Fallback>
      </mc:AlternateContent>
    </p:spTree>
    <p:extLst>
      <p:ext uri="{BB962C8B-B14F-4D97-AF65-F5344CB8AC3E}">
        <p14:creationId xmlns:p14="http://schemas.microsoft.com/office/powerpoint/2010/main" val="301063691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a:solidFill>
                  <a:srgbClr val="1F2D29"/>
                </a:solidFill>
              </a:rPr>
              <a:t>Benefits of BI</a:t>
            </a:r>
            <a:endParaRPr lang="en-US" sz="4400" dirty="0">
              <a:solidFill>
                <a:srgbClr val="1F2D29"/>
              </a:solidFill>
            </a:endParaRPr>
          </a:p>
        </p:txBody>
      </p:sp>
      <p:sp>
        <p:nvSpPr>
          <p:cNvPr id="3" name="Content Placeholder 2">
            <a:extLst>
              <a:ext uri="{FF2B5EF4-FFF2-40B4-BE49-F238E27FC236}">
                <a16:creationId xmlns:a16="http://schemas.microsoft.com/office/drawing/2014/main" id="{C7073F63-CA8E-1D8F-9D7C-286C30D13122}"/>
              </a:ext>
            </a:extLst>
          </p:cNvPr>
          <p:cNvSpPr>
            <a:spLocks noGrp="1"/>
          </p:cNvSpPr>
          <p:nvPr>
            <p:ph idx="1"/>
          </p:nvPr>
        </p:nvSpPr>
        <p:spPr>
          <a:xfrm>
            <a:off x="2302933" y="2641604"/>
            <a:ext cx="4295091" cy="3443107"/>
          </a:xfrm>
        </p:spPr>
        <p:txBody>
          <a:bodyPr anchor="t">
            <a:normAutofit/>
          </a:bodyPr>
          <a:lstStyle/>
          <a:p>
            <a:r>
              <a:rPr lang="en-US" sz="1600" dirty="0">
                <a:solidFill>
                  <a:srgbClr val="1F2D29"/>
                </a:solidFill>
              </a:rPr>
              <a:t>Fast, Accurate Reporting</a:t>
            </a:r>
          </a:p>
          <a:p>
            <a:r>
              <a:rPr lang="en-US" sz="1600" dirty="0">
                <a:solidFill>
                  <a:srgbClr val="1F2D29"/>
                </a:solidFill>
              </a:rPr>
              <a:t>Operational Efficiency</a:t>
            </a:r>
          </a:p>
          <a:p>
            <a:r>
              <a:rPr lang="en-US" sz="1600" dirty="0">
                <a:solidFill>
                  <a:srgbClr val="1F2D29"/>
                </a:solidFill>
              </a:rPr>
              <a:t>Data Quality Improvement</a:t>
            </a:r>
          </a:p>
          <a:p>
            <a:r>
              <a:rPr lang="en-US" sz="1600" dirty="0">
                <a:solidFill>
                  <a:srgbClr val="1F2D29"/>
                </a:solidFill>
              </a:rPr>
              <a:t>Increased Revenue</a:t>
            </a:r>
          </a:p>
          <a:p>
            <a:r>
              <a:rPr lang="en-US" sz="1600" dirty="0">
                <a:solidFill>
                  <a:srgbClr val="1F2D29"/>
                </a:solidFill>
              </a:rPr>
              <a:t>Decreased Costs</a:t>
            </a:r>
          </a:p>
          <a:p>
            <a:r>
              <a:rPr lang="en-US" sz="1600" dirty="0">
                <a:solidFill>
                  <a:srgbClr val="1F2D29"/>
                </a:solidFill>
              </a:rPr>
              <a:t>Enhanced Decision-Making</a:t>
            </a:r>
          </a:p>
          <a:p>
            <a:pPr marL="0" indent="0" algn="r">
              <a:buNone/>
            </a:pPr>
            <a:r>
              <a:rPr lang="en-US" sz="1400" dirty="0"/>
              <a:t>(BI-Survey, 2021)</a:t>
            </a:r>
            <a:r>
              <a:rPr lang="en-US" sz="1100" dirty="0"/>
              <a:t> </a:t>
            </a:r>
            <a:endParaRPr lang="en-US" sz="1100" dirty="0">
              <a:solidFill>
                <a:srgbClr val="1F2D29"/>
              </a:solidFill>
            </a:endParaRPr>
          </a:p>
        </p:txBody>
      </p:sp>
      <p:pic>
        <p:nvPicPr>
          <p:cNvPr id="32" name="Content Placeholder 12" descr="A picture containing background pattern&#10;&#10;Description automatically generated">
            <a:extLst>
              <a:ext uri="{FF2B5EF4-FFF2-40B4-BE49-F238E27FC236}">
                <a16:creationId xmlns:a16="http://schemas.microsoft.com/office/drawing/2014/main" id="{3E59801A-6B97-F03F-F7BB-557F5069E9E6}"/>
              </a:ext>
            </a:extLst>
          </p:cNvPr>
          <p:cNvPicPr>
            <a:picLocks noChangeAspect="1"/>
          </p:cNvPicPr>
          <p:nvPr/>
        </p:nvPicPr>
        <p:blipFill rotWithShape="1">
          <a:blip r:embed="rId4" cstate="screen">
            <a:alphaModFix amt="94000"/>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6995291" y="1057315"/>
            <a:ext cx="3833124" cy="502739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softEdge rad="64662"/>
          </a:effectLst>
        </p:spPr>
      </p:pic>
      <p:sp>
        <p:nvSpPr>
          <p:cNvPr id="34" name="TextBox 33">
            <a:extLst>
              <a:ext uri="{FF2B5EF4-FFF2-40B4-BE49-F238E27FC236}">
                <a16:creationId xmlns:a16="http://schemas.microsoft.com/office/drawing/2014/main" id="{71CAB061-5327-0516-E40B-A98D205D8A55}"/>
              </a:ext>
            </a:extLst>
          </p:cNvPr>
          <p:cNvSpPr txBox="1"/>
          <p:nvPr/>
        </p:nvSpPr>
        <p:spPr>
          <a:xfrm>
            <a:off x="7035604" y="6084711"/>
            <a:ext cx="3752497" cy="200055"/>
          </a:xfrm>
          <a:prstGeom prst="rect">
            <a:avLst/>
          </a:prstGeom>
          <a:solidFill>
            <a:srgbClr val="000000"/>
          </a:solidFill>
        </p:spPr>
        <p:txBody>
          <a:bodyPr wrap="square" rtlCol="0">
            <a:spAutoFit/>
          </a:bodyPr>
          <a:lstStyle/>
          <a:p>
            <a:pPr algn="r">
              <a:spcAft>
                <a:spcPts val="600"/>
              </a:spcAft>
            </a:pPr>
            <a:r>
              <a:rPr lang="en-US" sz="700" dirty="0">
                <a:solidFill>
                  <a:srgbClr val="FFFFFF"/>
                </a:solidFill>
                <a:hlinkClick r:id="rId5" tooltip="https://technofaq.org/posts/2019/09/how-business-intelligence-tools-help-your-busines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spTree>
    <p:extLst>
      <p:ext uri="{BB962C8B-B14F-4D97-AF65-F5344CB8AC3E}">
        <p14:creationId xmlns:p14="http://schemas.microsoft.com/office/powerpoint/2010/main" val="26275010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Challenges</a:t>
            </a:r>
          </a:p>
        </p:txBody>
      </p:sp>
      <p:sp>
        <p:nvSpPr>
          <p:cNvPr id="3" name="Content Placeholder 2">
            <a:extLst>
              <a:ext uri="{FF2B5EF4-FFF2-40B4-BE49-F238E27FC236}">
                <a16:creationId xmlns:a16="http://schemas.microsoft.com/office/drawing/2014/main" id="{C7073F63-CA8E-1D8F-9D7C-286C30D13122}"/>
              </a:ext>
            </a:extLst>
          </p:cNvPr>
          <p:cNvSpPr>
            <a:spLocks noGrp="1"/>
          </p:cNvSpPr>
          <p:nvPr>
            <p:ph idx="1"/>
          </p:nvPr>
        </p:nvSpPr>
        <p:spPr>
          <a:xfrm>
            <a:off x="2302933" y="2641604"/>
            <a:ext cx="3793067" cy="3443107"/>
          </a:xfrm>
        </p:spPr>
        <p:txBody>
          <a:bodyPr anchor="t">
            <a:normAutofit/>
          </a:bodyPr>
          <a:lstStyle/>
          <a:p>
            <a:r>
              <a:rPr lang="en-US" sz="2400" dirty="0">
                <a:solidFill>
                  <a:srgbClr val="1F2D29"/>
                </a:solidFill>
              </a:rPr>
              <a:t>Upfront Costs and ROI</a:t>
            </a:r>
          </a:p>
          <a:p>
            <a:r>
              <a:rPr lang="en-US" sz="2400" dirty="0">
                <a:solidFill>
                  <a:srgbClr val="1F2D29"/>
                </a:solidFill>
              </a:rPr>
              <a:t>Poor Data Quality</a:t>
            </a:r>
          </a:p>
          <a:p>
            <a:r>
              <a:rPr lang="en-US" sz="2400" dirty="0">
                <a:solidFill>
                  <a:srgbClr val="1F2D29"/>
                </a:solidFill>
              </a:rPr>
              <a:t>Lack of BI Strategy</a:t>
            </a:r>
          </a:p>
          <a:p>
            <a:r>
              <a:rPr lang="en-US" sz="2400" dirty="0">
                <a:solidFill>
                  <a:srgbClr val="1F2D29"/>
                </a:solidFill>
              </a:rPr>
              <a:t>Poor Adoption</a:t>
            </a:r>
          </a:p>
          <a:p>
            <a:pPr marL="0" indent="0" algn="r">
              <a:buNone/>
            </a:pPr>
            <a:r>
              <a:rPr lang="en-US" dirty="0"/>
              <a:t>(</a:t>
            </a:r>
            <a:r>
              <a:rPr lang="en-US" dirty="0" err="1"/>
              <a:t>Durcevic</a:t>
            </a:r>
            <a:r>
              <a:rPr lang="en-US" dirty="0"/>
              <a:t>, 2019) </a:t>
            </a:r>
          </a:p>
        </p:txBody>
      </p:sp>
      <p:pic>
        <p:nvPicPr>
          <p:cNvPr id="5" name="Picture 4" descr="A picture containing person, outdoor, person, standing&#10;&#10;Description automatically generated">
            <a:extLst>
              <a:ext uri="{FF2B5EF4-FFF2-40B4-BE49-F238E27FC236}">
                <a16:creationId xmlns:a16="http://schemas.microsoft.com/office/drawing/2014/main" id="{7A7E8144-3F57-1A21-0B08-0B92BC0DDEB2}"/>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6400800" y="2641604"/>
            <a:ext cx="5137854" cy="2991373"/>
          </a:xfrm>
          <a:prstGeom prst="rect">
            <a:avLst/>
          </a:prstGeom>
          <a:effectLst>
            <a:softEdge rad="104230"/>
          </a:effectLst>
        </p:spPr>
      </p:pic>
    </p:spTree>
    <p:extLst>
      <p:ext uri="{BB962C8B-B14F-4D97-AF65-F5344CB8AC3E}">
        <p14:creationId xmlns:p14="http://schemas.microsoft.com/office/powerpoint/2010/main" val="302507703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6000">
              <a:schemeClr val="accent6">
                <a:lumMod val="67000"/>
              </a:schemeClr>
            </a:gs>
            <a:gs pos="20000">
              <a:schemeClr val="accent6">
                <a:lumMod val="97000"/>
                <a:lumOff val="3000"/>
              </a:schemeClr>
            </a:gs>
            <a:gs pos="100000">
              <a:schemeClr val="accent6">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Conclusion</a:t>
            </a:r>
          </a:p>
        </p:txBody>
      </p:sp>
      <p:pic>
        <p:nvPicPr>
          <p:cNvPr id="11" name="Picture 10" descr="A picture containing dog, mammal, indoor, brown&#10;&#10;Description automatically generated">
            <a:extLst>
              <a:ext uri="{FF2B5EF4-FFF2-40B4-BE49-F238E27FC236}">
                <a16:creationId xmlns:a16="http://schemas.microsoft.com/office/drawing/2014/main" id="{32E496B1-3194-56CF-E9CB-B2913DE0AE72}"/>
              </a:ext>
            </a:extLst>
          </p:cNvPr>
          <p:cNvPicPr>
            <a:picLocks noChangeAspect="1"/>
          </p:cNvPicPr>
          <p:nvPr/>
        </p:nvPicPr>
        <p:blipFill rotWithShape="1">
          <a:blip r:embed="rId4" cstate="screen">
            <a:alphaModFix amt="82000"/>
            <a:extLst>
              <a:ext uri="{BEBA8EAE-BF5A-486C-A8C5-ECC9F3942E4B}">
                <a14:imgProps xmlns:a14="http://schemas.microsoft.com/office/drawing/2010/main">
                  <a14:imgLayer r:embed="rId5">
                    <a14:imgEffect>
                      <a14:backgroundRemoval t="10000" b="99688" l="0" r="93834">
                        <a14:foregroundMark x1="27168" y1="13750" x2="6744" y2="12344"/>
                        <a14:foregroundMark x1="6551" y1="12344" x2="0" y2="15000"/>
                        <a14:foregroundMark x1="0" y1="97344" x2="17726" y2="95938"/>
                        <a14:foregroundMark x1="17919" y1="95938" x2="10019" y2="92813"/>
                        <a14:foregroundMark x1="10019" y1="92813" x2="46821" y2="99688"/>
                        <a14:foregroundMark x1="46821" y1="99688" x2="46821" y2="99688"/>
                        <a14:foregroundMark x1="9634" y1="13750" x2="15414" y2="23438"/>
                        <a14:foregroundMark x1="15414" y1="23438" x2="15222" y2="30469"/>
                        <a14:foregroundMark x1="15222" y1="30469" x2="8671" y2="40625"/>
                        <a14:foregroundMark x1="8671" y1="40625" x2="771" y2="44844"/>
                        <a14:foregroundMark x1="0" y1="44531" x2="578" y2="44688"/>
                        <a14:foregroundMark x1="8478" y1="11406" x2="0" y2="13750"/>
                        <a14:foregroundMark x1="578" y1="26719" x2="2505" y2="34063"/>
                        <a14:foregroundMark x1="0" y1="31406" x2="2312" y2="33906"/>
                        <a14:foregroundMark x1="1156" y1="26406" x2="0" y2="27187"/>
                        <a14:foregroundMark x1="9249" y1="13281" x2="65125" y2="16563"/>
                        <a14:foregroundMark x1="68979" y1="50156" x2="67245" y2="54063"/>
                        <a14:foregroundMark x1="67245" y1="54063" x2="67437" y2="56250"/>
                        <a14:foregroundMark x1="82081" y1="90469" x2="81888" y2="90469"/>
                        <a14:foregroundMark x1="81888" y1="90469" x2="68015" y2="77188"/>
                        <a14:foregroundMark x1="68015" y1="77188" x2="59730" y2="61250"/>
                        <a14:foregroundMark x1="59730" y1="61250" x2="65125" y2="57813"/>
                        <a14:foregroundMark x1="88054" y1="98750" x2="87476" y2="98750"/>
                        <a14:foregroundMark x1="1156" y1="68594" x2="0" y2="71094"/>
                        <a14:foregroundMark x1="3276" y1="68750" x2="0" y2="72500"/>
                        <a14:foregroundMark x1="3468" y1="68750" x2="3661" y2="68750"/>
                        <a14:foregroundMark x1="578" y1="67813" x2="0" y2="68594"/>
                        <a14:foregroundMark x1="10405" y1="13594" x2="17726" y2="12656"/>
                        <a14:foregroundMark x1="50867" y1="16406" x2="33526" y2="12031"/>
                        <a14:foregroundMark x1="33526" y1="12031" x2="14644" y2="10781"/>
                        <a14:foregroundMark x1="14644" y1="10781" x2="6358" y2="12188"/>
                        <a14:foregroundMark x1="68979" y1="50781" x2="67630" y2="51406"/>
                        <a14:backgroundMark x1="71676" y1="61563" x2="71291" y2="70469"/>
                        <a14:backgroundMark x1="71291" y1="70469" x2="92486" y2="99688"/>
                        <a14:backgroundMark x1="77457" y1="68281" x2="89210" y2="84844"/>
                        <a14:backgroundMark x1="89210" y1="84844" x2="80347" y2="77188"/>
                        <a14:backgroundMark x1="80347" y1="77188" x2="75337" y2="69219"/>
                        <a14:backgroundMark x1="75337" y1="69219" x2="80539" y2="71094"/>
                        <a14:backgroundMark x1="87861" y1="83438" x2="93449" y2="91563"/>
                        <a14:backgroundMark x1="93449" y1="91563" x2="85934" y2="84375"/>
                        <a14:backgroundMark x1="85934" y1="84375" x2="91715" y2="85938"/>
                        <a14:backgroundMark x1="66089" y1="16094" x2="72640" y2="22813"/>
                        <a14:backgroundMark x1="72640" y1="22813" x2="75337" y2="31563"/>
                        <a14:backgroundMark x1="75337" y1="31563" x2="71869" y2="53281"/>
                        <a14:backgroundMark x1="68786" y1="56406" x2="67245" y2="63750"/>
                        <a14:backgroundMark x1="70906" y1="16406" x2="77842" y2="33281"/>
                        <a14:backgroundMark x1="77842" y1="33281" x2="81310" y2="21563"/>
                        <a14:backgroundMark x1="81310" y1="21563" x2="73603" y2="15313"/>
                        <a14:backgroundMark x1="73603" y1="15313" x2="70713" y2="16875"/>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flipH="1">
            <a:off x="7641770" y="1257721"/>
            <a:ext cx="4548097" cy="5600282"/>
          </a:xfrm>
          <a:prstGeom prst="rect">
            <a:avLst/>
          </a:prstGeom>
          <a:effectLst>
            <a:softEdge rad="0"/>
          </a:effectLst>
        </p:spPr>
      </p:pic>
      <p:sp>
        <p:nvSpPr>
          <p:cNvPr id="3" name="Content Placeholder 2">
            <a:extLst>
              <a:ext uri="{FF2B5EF4-FFF2-40B4-BE49-F238E27FC236}">
                <a16:creationId xmlns:a16="http://schemas.microsoft.com/office/drawing/2014/main" id="{C7073F63-CA8E-1D8F-9D7C-286C30D13122}"/>
              </a:ext>
            </a:extLst>
          </p:cNvPr>
          <p:cNvSpPr>
            <a:spLocks noGrp="1"/>
          </p:cNvSpPr>
          <p:nvPr>
            <p:ph idx="1"/>
          </p:nvPr>
        </p:nvSpPr>
        <p:spPr>
          <a:xfrm>
            <a:off x="2302933" y="2641604"/>
            <a:ext cx="6089954" cy="3628567"/>
          </a:xfrm>
        </p:spPr>
        <p:txBody>
          <a:bodyPr anchor="t">
            <a:normAutofit fontScale="92500" lnSpcReduction="20000"/>
          </a:bodyPr>
          <a:lstStyle/>
          <a:p>
            <a:r>
              <a:rPr lang="en-US" sz="2400" dirty="0">
                <a:solidFill>
                  <a:srgbClr val="1F2D29"/>
                </a:solidFill>
              </a:rPr>
              <a:t>Business Intelligence boosts organizational insight</a:t>
            </a:r>
          </a:p>
          <a:p>
            <a:r>
              <a:rPr lang="en-US" sz="2400" dirty="0">
                <a:solidFill>
                  <a:srgbClr val="1F2D29"/>
                </a:solidFill>
              </a:rPr>
              <a:t>BI aids understanding of variable relationships</a:t>
            </a:r>
          </a:p>
          <a:p>
            <a:pPr lvl="1"/>
            <a:r>
              <a:rPr lang="en-US" sz="2000" dirty="0">
                <a:solidFill>
                  <a:srgbClr val="1F2D29"/>
                </a:solidFill>
              </a:rPr>
              <a:t>Chewy, Inc. benefit from using BI for customer subscriptions</a:t>
            </a:r>
          </a:p>
          <a:p>
            <a:r>
              <a:rPr lang="en-US" sz="2400" dirty="0">
                <a:solidFill>
                  <a:srgbClr val="1F2D29"/>
                </a:solidFill>
              </a:rPr>
              <a:t>Enables Predictive Outcomes</a:t>
            </a:r>
          </a:p>
          <a:p>
            <a:r>
              <a:rPr lang="en-US" sz="2400" dirty="0">
                <a:solidFill>
                  <a:srgbClr val="1F2D29"/>
                </a:solidFill>
              </a:rPr>
              <a:t>Advantages and Disadvantages</a:t>
            </a:r>
          </a:p>
        </p:txBody>
      </p:sp>
    </p:spTree>
    <p:extLst>
      <p:ext uri="{BB962C8B-B14F-4D97-AF65-F5344CB8AC3E}">
        <p14:creationId xmlns:p14="http://schemas.microsoft.com/office/powerpoint/2010/main" val="303941090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95" name="Rectangle 94">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250081" y="808056"/>
            <a:ext cx="8006760" cy="1518934"/>
          </a:xfrm>
        </p:spPr>
        <p:txBody>
          <a:bodyPr anchor="t">
            <a:normAutofit/>
          </a:bodyPr>
          <a:lstStyle/>
          <a:p>
            <a:pPr algn="l"/>
            <a:r>
              <a:rPr lang="en-US" sz="5000" dirty="0">
                <a:solidFill>
                  <a:schemeClr val="tx2"/>
                </a:solidFill>
              </a:rPr>
              <a:t>References</a:t>
            </a:r>
          </a:p>
        </p:txBody>
      </p:sp>
      <p:sp>
        <p:nvSpPr>
          <p:cNvPr id="101" name="Right Triangle 100">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073F63-CA8E-1D8F-9D7C-286C30D13122}"/>
              </a:ext>
            </a:extLst>
          </p:cNvPr>
          <p:cNvSpPr>
            <a:spLocks noGrp="1"/>
          </p:cNvSpPr>
          <p:nvPr>
            <p:ph idx="1"/>
          </p:nvPr>
        </p:nvSpPr>
        <p:spPr>
          <a:xfrm>
            <a:off x="2250080" y="1632857"/>
            <a:ext cx="8006760" cy="4417087"/>
          </a:xfrm>
        </p:spPr>
        <p:txBody>
          <a:bodyPr anchor="ctr">
            <a:normAutofit lnSpcReduction="10000"/>
          </a:bodyPr>
          <a:lstStyle/>
          <a:p>
            <a:pPr marL="0" lvl="0" indent="0">
              <a:lnSpc>
                <a:spcPct val="110000"/>
              </a:lnSpc>
              <a:spcBef>
                <a:spcPts val="0"/>
              </a:spcBef>
              <a:buClrTx/>
              <a:buSzTx/>
              <a:buNone/>
              <a:defRPr/>
            </a:pPr>
            <a:r>
              <a:rPr lang="en-US" sz="1400" dirty="0">
                <a:solidFill>
                  <a:schemeClr val="tx2"/>
                </a:solidFill>
              </a:rPr>
              <a:t>AVMA. (2018). </a:t>
            </a:r>
            <a:r>
              <a:rPr lang="en-US" sz="1400" i="1" dirty="0">
                <a:solidFill>
                  <a:schemeClr val="tx2"/>
                </a:solidFill>
              </a:rPr>
              <a:t>U.S. pet ownership statistics</a:t>
            </a:r>
            <a:r>
              <a:rPr lang="en-US" sz="1400" dirty="0">
                <a:solidFill>
                  <a:schemeClr val="tx2"/>
                </a:solidFill>
              </a:rPr>
              <a:t>. American Veterinary Medical </a:t>
            </a:r>
            <a:r>
              <a:rPr lang="en-US" sz="1400" dirty="0" err="1">
                <a:solidFill>
                  <a:schemeClr val="tx2"/>
                </a:solidFill>
              </a:rPr>
              <a:t>Associatio</a:t>
            </a:r>
            <a:r>
              <a:rPr lang="en-US" sz="1400" dirty="0">
                <a:solidFill>
                  <a:schemeClr val="tx2"/>
                </a:solidFill>
              </a:rPr>
              <a:t>.: https://</a:t>
            </a:r>
            <a:r>
              <a:rPr lang="en-US" sz="1400" dirty="0" err="1">
                <a:solidFill>
                  <a:schemeClr val="tx2"/>
                </a:solidFill>
              </a:rPr>
              <a:t>www.avma.org</a:t>
            </a:r>
            <a:r>
              <a:rPr lang="en-US" sz="1400" dirty="0">
                <a:solidFill>
                  <a:schemeClr val="tx2"/>
                </a:solidFill>
              </a:rPr>
              <a:t>/resources-tools/reports-statistics/us-pet-ownership-statistics</a:t>
            </a:r>
          </a:p>
          <a:p>
            <a:pPr marL="0" lvl="0" indent="0">
              <a:lnSpc>
                <a:spcPct val="110000"/>
              </a:lnSpc>
              <a:spcBef>
                <a:spcPts val="0"/>
              </a:spcBef>
              <a:buClrTx/>
              <a:buSzTx/>
              <a:buNone/>
              <a:defRPr/>
            </a:pPr>
            <a:endParaRPr lang="en-US" sz="1400" dirty="0">
              <a:solidFill>
                <a:schemeClr val="tx2"/>
              </a:solidFill>
            </a:endParaRPr>
          </a:p>
          <a:p>
            <a:pPr marL="0" lvl="0" indent="0">
              <a:lnSpc>
                <a:spcPct val="110000"/>
              </a:lnSpc>
              <a:spcBef>
                <a:spcPts val="0"/>
              </a:spcBef>
              <a:buClrTx/>
              <a:buSzTx/>
              <a:buNone/>
              <a:defRPr/>
            </a:pPr>
            <a:r>
              <a:rPr lang="en-US" sz="1400" dirty="0">
                <a:solidFill>
                  <a:schemeClr val="tx2"/>
                </a:solidFill>
              </a:rPr>
              <a:t>BI-Survey. (2021, February 08). </a:t>
            </a:r>
            <a:r>
              <a:rPr lang="en-US" sz="1400" i="1" dirty="0">
                <a:solidFill>
                  <a:schemeClr val="tx2"/>
                </a:solidFill>
              </a:rPr>
              <a:t>The Benefits of Business Intelligence... Why Do Organizations Need BI?</a:t>
            </a:r>
            <a:r>
              <a:rPr lang="en-US" sz="1400" dirty="0">
                <a:solidFill>
                  <a:schemeClr val="tx2"/>
                </a:solidFill>
              </a:rPr>
              <a:t> BI-Survey. https://bi-</a:t>
            </a:r>
            <a:r>
              <a:rPr lang="en-US" sz="1400" dirty="0" err="1">
                <a:solidFill>
                  <a:schemeClr val="tx2"/>
                </a:solidFill>
              </a:rPr>
              <a:t>survey.com</a:t>
            </a:r>
            <a:r>
              <a:rPr lang="en-US" sz="1400" dirty="0">
                <a:solidFill>
                  <a:schemeClr val="tx2"/>
                </a:solidFill>
              </a:rPr>
              <a:t>/benefits-business-intelligence</a:t>
            </a:r>
          </a:p>
          <a:p>
            <a:pPr marL="0" lvl="0" indent="0">
              <a:lnSpc>
                <a:spcPct val="110000"/>
              </a:lnSpc>
              <a:spcBef>
                <a:spcPts val="0"/>
              </a:spcBef>
              <a:buClrTx/>
              <a:buSzTx/>
              <a:buNone/>
              <a:defRPr/>
            </a:pPr>
            <a:endParaRPr lang="en-US" sz="1400" dirty="0">
              <a:solidFill>
                <a:schemeClr val="tx2"/>
              </a:solidFill>
            </a:endParaRPr>
          </a:p>
          <a:p>
            <a:pPr marL="0" lvl="0" indent="0">
              <a:lnSpc>
                <a:spcPct val="110000"/>
              </a:lnSpc>
              <a:spcBef>
                <a:spcPts val="0"/>
              </a:spcBef>
              <a:buClrTx/>
              <a:buSzTx/>
              <a:buNone/>
              <a:defRPr/>
            </a:pPr>
            <a:r>
              <a:rPr lang="en-US" sz="1400" dirty="0" err="1">
                <a:solidFill>
                  <a:schemeClr val="tx2"/>
                </a:solidFill>
              </a:rPr>
              <a:t>Durcevic</a:t>
            </a:r>
            <a:r>
              <a:rPr lang="en-US" sz="1400" dirty="0">
                <a:solidFill>
                  <a:schemeClr val="tx2"/>
                </a:solidFill>
              </a:rPr>
              <a:t>, S. (2019, May 22). </a:t>
            </a:r>
            <a:r>
              <a:rPr lang="en-US" sz="1400" i="1" dirty="0">
                <a:solidFill>
                  <a:schemeClr val="tx2"/>
                </a:solidFill>
              </a:rPr>
              <a:t>Common Business Intelligence Challenges Facing Entrepreneurs</a:t>
            </a:r>
            <a:r>
              <a:rPr lang="en-US" sz="1400" dirty="0">
                <a:solidFill>
                  <a:schemeClr val="tx2"/>
                </a:solidFill>
              </a:rPr>
              <a:t>. </a:t>
            </a:r>
            <a:r>
              <a:rPr lang="en-US" sz="1400" dirty="0" err="1">
                <a:solidFill>
                  <a:schemeClr val="tx2"/>
                </a:solidFill>
              </a:rPr>
              <a:t>DataPine</a:t>
            </a:r>
            <a:r>
              <a:rPr lang="en-US" sz="1400" dirty="0">
                <a:solidFill>
                  <a:schemeClr val="tx2"/>
                </a:solidFill>
              </a:rPr>
              <a:t>. https://</a:t>
            </a:r>
            <a:r>
              <a:rPr lang="en-US" sz="1400" dirty="0" err="1">
                <a:solidFill>
                  <a:schemeClr val="tx2"/>
                </a:solidFill>
              </a:rPr>
              <a:t>www.datapine.com</a:t>
            </a:r>
            <a:r>
              <a:rPr lang="en-US" sz="1400" dirty="0">
                <a:solidFill>
                  <a:schemeClr val="tx2"/>
                </a:solidFill>
              </a:rPr>
              <a:t>/blog/business-intelligence-challenges/</a:t>
            </a:r>
          </a:p>
          <a:p>
            <a:pPr marL="0" lvl="0" indent="0">
              <a:lnSpc>
                <a:spcPct val="110000"/>
              </a:lnSpc>
              <a:spcBef>
                <a:spcPts val="0"/>
              </a:spcBef>
              <a:buClrTx/>
              <a:buSzTx/>
              <a:buNone/>
              <a:defRPr/>
            </a:pPr>
            <a:endParaRPr lang="en-US" sz="1400" dirty="0">
              <a:solidFill>
                <a:schemeClr val="tx2"/>
              </a:solidFill>
            </a:endParaRPr>
          </a:p>
          <a:p>
            <a:pPr marL="0" lvl="0" indent="0">
              <a:lnSpc>
                <a:spcPct val="110000"/>
              </a:lnSpc>
              <a:spcBef>
                <a:spcPts val="0"/>
              </a:spcBef>
              <a:buClrTx/>
              <a:buSzTx/>
              <a:buNone/>
              <a:defRPr/>
            </a:pPr>
            <a:r>
              <a:rPr lang="en-US" sz="1400" dirty="0">
                <a:solidFill>
                  <a:schemeClr val="tx2"/>
                </a:solidFill>
              </a:rPr>
              <a:t>Dutta, B. (2021, July 27). </a:t>
            </a:r>
            <a:r>
              <a:rPr lang="en-US" sz="1400" i="1" dirty="0">
                <a:solidFill>
                  <a:schemeClr val="tx2"/>
                </a:solidFill>
              </a:rPr>
              <a:t>A Classification and Regression Tree (CART) Algorithm</a:t>
            </a:r>
            <a:r>
              <a:rPr lang="en-US" sz="1400" dirty="0">
                <a:solidFill>
                  <a:schemeClr val="tx2"/>
                </a:solidFill>
              </a:rPr>
              <a:t>. Analytics Steps. https://www.analyticssteps.com/blogs/classification-and-regression-tree-cart-algorithm</a:t>
            </a:r>
          </a:p>
          <a:p>
            <a:pPr marL="0" lvl="0" indent="0">
              <a:lnSpc>
                <a:spcPct val="110000"/>
              </a:lnSpc>
              <a:spcBef>
                <a:spcPts val="0"/>
              </a:spcBef>
              <a:buClrTx/>
              <a:buSzTx/>
              <a:buNone/>
              <a:defRPr/>
            </a:pPr>
            <a:endParaRPr lang="en-US" sz="1400" dirty="0">
              <a:solidFill>
                <a:schemeClr val="tx2"/>
              </a:solidFill>
            </a:endParaRPr>
          </a:p>
          <a:p>
            <a:pPr marL="0" lvl="0" indent="0">
              <a:lnSpc>
                <a:spcPct val="110000"/>
              </a:lnSpc>
              <a:spcBef>
                <a:spcPts val="0"/>
              </a:spcBef>
              <a:spcAft>
                <a:spcPts val="0"/>
              </a:spcAft>
              <a:buClrTx/>
              <a:buSzTx/>
              <a:buNone/>
              <a:defRPr/>
            </a:pPr>
            <a:r>
              <a:rPr lang="en-US" sz="1400" dirty="0" err="1">
                <a:solidFill>
                  <a:schemeClr val="tx2"/>
                </a:solidFill>
              </a:rPr>
              <a:t>Elgabry</a:t>
            </a:r>
            <a:r>
              <a:rPr lang="en-US" sz="1400" dirty="0">
                <a:solidFill>
                  <a:schemeClr val="tx2"/>
                </a:solidFill>
              </a:rPr>
              <a:t>, O. (2019, February 28). </a:t>
            </a:r>
            <a:r>
              <a:rPr lang="en-US" sz="1400" i="1" dirty="0">
                <a:solidFill>
                  <a:schemeClr val="tx2"/>
                </a:solidFill>
              </a:rPr>
              <a:t>The Ultimate Guide to Data Cleaning</a:t>
            </a:r>
            <a:r>
              <a:rPr lang="en-US" sz="1400" dirty="0">
                <a:solidFill>
                  <a:schemeClr val="tx2"/>
                </a:solidFill>
              </a:rPr>
              <a:t>. Towards Data Science. https://</a:t>
            </a:r>
            <a:r>
              <a:rPr lang="en-US" sz="1400" dirty="0" err="1">
                <a:solidFill>
                  <a:schemeClr val="tx2"/>
                </a:solidFill>
              </a:rPr>
              <a:t>towardsdatascience.com</a:t>
            </a:r>
            <a:r>
              <a:rPr lang="en-US" sz="1400" dirty="0">
                <a:solidFill>
                  <a:schemeClr val="tx2"/>
                </a:solidFill>
              </a:rPr>
              <a:t>/the-ultimate-guide-to-data-cleaning-3969843991d4</a:t>
            </a:r>
          </a:p>
          <a:p>
            <a:pPr marL="0" lvl="0" indent="0">
              <a:lnSpc>
                <a:spcPct val="110000"/>
              </a:lnSpc>
              <a:spcBef>
                <a:spcPts val="0"/>
              </a:spcBef>
              <a:spcAft>
                <a:spcPts val="0"/>
              </a:spcAft>
              <a:buClrTx/>
              <a:buSzTx/>
              <a:buNone/>
              <a:defRPr/>
            </a:pPr>
            <a:endParaRPr lang="en-US" sz="1400" dirty="0">
              <a:solidFill>
                <a:schemeClr val="tx2"/>
              </a:solidFill>
            </a:endParaRPr>
          </a:p>
          <a:p>
            <a:pPr marL="0" lvl="0" indent="0">
              <a:lnSpc>
                <a:spcPct val="110000"/>
              </a:lnSpc>
              <a:spcBef>
                <a:spcPts val="0"/>
              </a:spcBef>
              <a:spcAft>
                <a:spcPts val="0"/>
              </a:spcAft>
              <a:buClrTx/>
              <a:buSzTx/>
              <a:buNone/>
              <a:defRPr/>
            </a:pPr>
            <a:r>
              <a:rPr lang="en-US" sz="1400" dirty="0">
                <a:solidFill>
                  <a:schemeClr val="tx2"/>
                </a:solidFill>
              </a:rPr>
              <a:t>Kaggle. (n.d.). </a:t>
            </a:r>
            <a:r>
              <a:rPr lang="en-US" sz="1400" i="1" dirty="0">
                <a:solidFill>
                  <a:schemeClr val="tx2"/>
                </a:solidFill>
              </a:rPr>
              <a:t>How to Use Kaggle: Datasets</a:t>
            </a:r>
            <a:r>
              <a:rPr lang="en-US" sz="1400" dirty="0">
                <a:solidFill>
                  <a:schemeClr val="tx2"/>
                </a:solidFill>
              </a:rPr>
              <a:t>. Kaggle. https://</a:t>
            </a:r>
            <a:r>
              <a:rPr lang="en-US" sz="1400" dirty="0" err="1">
                <a:solidFill>
                  <a:schemeClr val="tx2"/>
                </a:solidFill>
              </a:rPr>
              <a:t>www.kaggle.com</a:t>
            </a:r>
            <a:r>
              <a:rPr lang="en-US" sz="1400" dirty="0">
                <a:solidFill>
                  <a:schemeClr val="tx2"/>
                </a:solidFill>
              </a:rPr>
              <a:t>/docs/datasets</a:t>
            </a:r>
          </a:p>
        </p:txBody>
      </p:sp>
      <p:sp>
        <p:nvSpPr>
          <p:cNvPr id="103" name="Rectangle 102">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5011588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250081" y="808056"/>
            <a:ext cx="8006760" cy="1518934"/>
          </a:xfrm>
        </p:spPr>
        <p:txBody>
          <a:bodyPr anchor="t">
            <a:normAutofit/>
          </a:bodyPr>
          <a:lstStyle/>
          <a:p>
            <a:pPr algn="l"/>
            <a:r>
              <a:rPr lang="en-US" sz="5000">
                <a:solidFill>
                  <a:schemeClr val="tx2"/>
                </a:solidFill>
              </a:rPr>
              <a:t>References</a:t>
            </a:r>
          </a:p>
        </p:txBody>
      </p:sp>
      <p:sp>
        <p:nvSpPr>
          <p:cNvPr id="48" name="Right Triangle 47">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CF0E28CB-1EB8-25A3-063A-5AE5C98674F6}"/>
              </a:ext>
            </a:extLst>
          </p:cNvPr>
          <p:cNvSpPr>
            <a:spLocks noGrp="1"/>
          </p:cNvSpPr>
          <p:nvPr>
            <p:ph idx="1"/>
          </p:nvPr>
        </p:nvSpPr>
        <p:spPr>
          <a:xfrm>
            <a:off x="2250080" y="1624902"/>
            <a:ext cx="9300148" cy="4425042"/>
          </a:xfrm>
        </p:spPr>
        <p:txBody>
          <a:bodyPr anchor="ctr">
            <a:noAutofit/>
          </a:bodyPr>
          <a:lstStyle/>
          <a:p>
            <a:pPr marL="0" indent="0">
              <a:lnSpc>
                <a:spcPct val="110000"/>
              </a:lnSpc>
              <a:spcBef>
                <a:spcPts val="0"/>
              </a:spcBef>
              <a:spcAft>
                <a:spcPts val="0"/>
              </a:spcAft>
              <a:buClrTx/>
              <a:buSzTx/>
              <a:buNone/>
              <a:defRPr/>
            </a:pPr>
            <a:r>
              <a:rPr lang="en-US" sz="1400" dirty="0">
                <a:solidFill>
                  <a:schemeClr val="tx2"/>
                </a:solidFill>
              </a:rPr>
              <a:t>Qualtrics. (2022, April 1). </a:t>
            </a:r>
            <a:r>
              <a:rPr lang="en-US" sz="1400" i="1" dirty="0">
                <a:solidFill>
                  <a:schemeClr val="tx2"/>
                </a:solidFill>
              </a:rPr>
              <a:t>Determining sample size: how to make sure you get the correct sample size</a:t>
            </a:r>
            <a:r>
              <a:rPr lang="en-US" sz="1400" dirty="0">
                <a:solidFill>
                  <a:schemeClr val="tx2"/>
                </a:solidFill>
              </a:rPr>
              <a:t>. Qualtrics: https://www.qualtrics.com/uk/experience-management/research/determine-sample-size/</a:t>
            </a:r>
          </a:p>
          <a:p>
            <a:pPr marL="0" indent="0">
              <a:lnSpc>
                <a:spcPct val="110000"/>
              </a:lnSpc>
              <a:buNone/>
            </a:pPr>
            <a:r>
              <a:rPr lang="en-US" sz="1400" dirty="0">
                <a:solidFill>
                  <a:schemeClr val="tx2"/>
                </a:solidFill>
              </a:rPr>
              <a:t>Raina, J. (2021). </a:t>
            </a:r>
            <a:r>
              <a:rPr lang="en-US" sz="1400" i="1" dirty="0">
                <a:solidFill>
                  <a:schemeClr val="tx2"/>
                </a:solidFill>
              </a:rPr>
              <a:t>Pet Food Customer Orders</a:t>
            </a:r>
            <a:r>
              <a:rPr lang="en-US" sz="1400" dirty="0">
                <a:solidFill>
                  <a:schemeClr val="tx2"/>
                </a:solidFill>
              </a:rPr>
              <a:t>. Kaggle. https://</a:t>
            </a:r>
            <a:r>
              <a:rPr lang="en-US" sz="1400" dirty="0" err="1">
                <a:solidFill>
                  <a:schemeClr val="tx2"/>
                </a:solidFill>
              </a:rPr>
              <a:t>www.kaggle.com</a:t>
            </a:r>
            <a:r>
              <a:rPr lang="en-US" sz="1400" dirty="0">
                <a:solidFill>
                  <a:schemeClr val="tx2"/>
                </a:solidFill>
              </a:rPr>
              <a:t>/code/</a:t>
            </a:r>
            <a:r>
              <a:rPr lang="en-US" sz="1400" dirty="0" err="1">
                <a:solidFill>
                  <a:schemeClr val="tx2"/>
                </a:solidFill>
              </a:rPr>
              <a:t>jahangirraina</a:t>
            </a:r>
            <a:r>
              <a:rPr lang="en-US" sz="1400" dirty="0">
                <a:solidFill>
                  <a:schemeClr val="tx2"/>
                </a:solidFill>
              </a:rPr>
              <a:t>/pet-food-customer-orders-data-insights</a:t>
            </a:r>
          </a:p>
          <a:p>
            <a:pPr marL="0" indent="0">
              <a:lnSpc>
                <a:spcPct val="110000"/>
              </a:lnSpc>
              <a:buNone/>
            </a:pPr>
            <a:r>
              <a:rPr lang="en-US" sz="1400" dirty="0">
                <a:solidFill>
                  <a:schemeClr val="tx2"/>
                </a:solidFill>
              </a:rPr>
              <a:t>Rains, B. (2022, April 13). </a:t>
            </a:r>
            <a:r>
              <a:rPr lang="en-US" sz="1400" i="1" dirty="0">
                <a:solidFill>
                  <a:schemeClr val="tx2"/>
                </a:solidFill>
              </a:rPr>
              <a:t>Bear of the Day: Chewy, Inc. (CHWY)</a:t>
            </a:r>
            <a:r>
              <a:rPr lang="en-US" sz="1400" dirty="0">
                <a:solidFill>
                  <a:schemeClr val="tx2"/>
                </a:solidFill>
              </a:rPr>
              <a:t>. Nasdaq. https://</a:t>
            </a:r>
            <a:r>
              <a:rPr lang="en-US" sz="1400" dirty="0" err="1">
                <a:solidFill>
                  <a:schemeClr val="tx2"/>
                </a:solidFill>
              </a:rPr>
              <a:t>www.nasdaq.com</a:t>
            </a:r>
            <a:r>
              <a:rPr lang="en-US" sz="1400" dirty="0">
                <a:solidFill>
                  <a:schemeClr val="tx2"/>
                </a:solidFill>
              </a:rPr>
              <a:t>/articles/bear-of-the-day%3A-chewy-inc.-chwy-1</a:t>
            </a:r>
          </a:p>
          <a:p>
            <a:pPr marL="0" indent="0">
              <a:lnSpc>
                <a:spcPct val="110000"/>
              </a:lnSpc>
              <a:buNone/>
            </a:pPr>
            <a:r>
              <a:rPr lang="en-US" sz="1400" dirty="0">
                <a:solidFill>
                  <a:schemeClr val="tx2"/>
                </a:solidFill>
              </a:rPr>
              <a:t>Rands, K. (2017, September 25). </a:t>
            </a:r>
            <a:r>
              <a:rPr lang="en-US" sz="1400" i="1" dirty="0">
                <a:solidFill>
                  <a:schemeClr val="tx2"/>
                </a:solidFill>
              </a:rPr>
              <a:t>4 reasons most companies fail at business intelligence</a:t>
            </a:r>
            <a:r>
              <a:rPr lang="en-US" sz="1400" dirty="0">
                <a:solidFill>
                  <a:schemeClr val="tx2"/>
                </a:solidFill>
              </a:rPr>
              <a:t>. CIO. https://</a:t>
            </a:r>
            <a:r>
              <a:rPr lang="en-US" sz="1400" dirty="0" err="1">
                <a:solidFill>
                  <a:schemeClr val="tx2"/>
                </a:solidFill>
              </a:rPr>
              <a:t>www.cio.com</a:t>
            </a:r>
            <a:r>
              <a:rPr lang="en-US" sz="1400" dirty="0">
                <a:solidFill>
                  <a:schemeClr val="tx2"/>
                </a:solidFill>
              </a:rPr>
              <a:t>/article/230614/4-reasons-most-companies-fail-at-business-intelligence.html#:~:text=Gartner%20says%20that%20anywhere%20from,that%20failure%20rate%20is%20astounding.</a:t>
            </a:r>
          </a:p>
          <a:p>
            <a:pPr marL="0" indent="0">
              <a:lnSpc>
                <a:spcPct val="110000"/>
              </a:lnSpc>
              <a:buNone/>
            </a:pPr>
            <a:r>
              <a:rPr lang="en-US" sz="1400" dirty="0" err="1">
                <a:solidFill>
                  <a:schemeClr val="tx2"/>
                </a:solidFill>
              </a:rPr>
              <a:t>splashBI</a:t>
            </a:r>
            <a:r>
              <a:rPr lang="en-US" sz="1400" dirty="0">
                <a:solidFill>
                  <a:schemeClr val="tx2"/>
                </a:solidFill>
              </a:rPr>
              <a:t>. (2022, April 21). </a:t>
            </a:r>
            <a:r>
              <a:rPr lang="en-US" sz="1400" i="1" dirty="0">
                <a:solidFill>
                  <a:schemeClr val="tx2"/>
                </a:solidFill>
              </a:rPr>
              <a:t>Importance, Purpose, And Benefit Of Data Visualization Tools!</a:t>
            </a:r>
            <a:r>
              <a:rPr lang="en-US" sz="1400" dirty="0">
                <a:solidFill>
                  <a:schemeClr val="tx2"/>
                </a:solidFill>
              </a:rPr>
              <a:t> </a:t>
            </a:r>
            <a:r>
              <a:rPr lang="en-US" sz="1400" dirty="0" err="1">
                <a:solidFill>
                  <a:schemeClr val="tx2"/>
                </a:solidFill>
              </a:rPr>
              <a:t>splashBI</a:t>
            </a:r>
            <a:r>
              <a:rPr lang="en-US" sz="1400" dirty="0">
                <a:solidFill>
                  <a:schemeClr val="tx2"/>
                </a:solidFill>
              </a:rPr>
              <a:t>. https://</a:t>
            </a:r>
            <a:r>
              <a:rPr lang="en-US" sz="1400" dirty="0" err="1">
                <a:solidFill>
                  <a:schemeClr val="tx2"/>
                </a:solidFill>
              </a:rPr>
              <a:t>splashbi.com</a:t>
            </a:r>
            <a:r>
              <a:rPr lang="en-US" sz="1400" dirty="0">
                <a:solidFill>
                  <a:schemeClr val="tx2"/>
                </a:solidFill>
              </a:rPr>
              <a:t>/importance-purpose-benefit-of-data-visualization-tools/#:~:text=Data%20visualization%20allows%20business%20users,turn%2C%20drives%20the%20business%20ahead.</a:t>
            </a:r>
          </a:p>
        </p:txBody>
      </p:sp>
      <p:sp>
        <p:nvSpPr>
          <p:cNvPr id="50" name="Rectangle 49">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942061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27384982-C0DB-F7CD-5BE9-01DD9559744E}"/>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Overview</a:t>
            </a:r>
          </a:p>
        </p:txBody>
      </p:sp>
      <p:sp>
        <p:nvSpPr>
          <p:cNvPr id="3" name="Content Placeholder 2">
            <a:extLst>
              <a:ext uri="{FF2B5EF4-FFF2-40B4-BE49-F238E27FC236}">
                <a16:creationId xmlns:a16="http://schemas.microsoft.com/office/drawing/2014/main" id="{144111AA-3B9B-3FC9-F21B-AD48F07F1188}"/>
              </a:ext>
            </a:extLst>
          </p:cNvPr>
          <p:cNvSpPr>
            <a:spLocks noGrp="1"/>
          </p:cNvSpPr>
          <p:nvPr>
            <p:ph idx="1"/>
          </p:nvPr>
        </p:nvSpPr>
        <p:spPr>
          <a:xfrm>
            <a:off x="2302933" y="2641604"/>
            <a:ext cx="8267206" cy="3962396"/>
          </a:xfrm>
        </p:spPr>
        <p:txBody>
          <a:bodyPr anchor="t">
            <a:normAutofit fontScale="92500" lnSpcReduction="10000"/>
          </a:bodyPr>
          <a:lstStyle/>
          <a:p>
            <a:r>
              <a:rPr lang="en-US" sz="2800" dirty="0">
                <a:solidFill>
                  <a:srgbClr val="1F2D29"/>
                </a:solidFill>
              </a:rPr>
              <a:t>Chewy, Inc</a:t>
            </a:r>
          </a:p>
          <a:p>
            <a:pPr lvl="1"/>
            <a:r>
              <a:rPr lang="en-US" sz="2400" dirty="0">
                <a:solidFill>
                  <a:srgbClr val="1F2D29"/>
                </a:solidFill>
              </a:rPr>
              <a:t>Why BI?</a:t>
            </a:r>
          </a:p>
          <a:p>
            <a:pPr lvl="1"/>
            <a:r>
              <a:rPr lang="en-US" sz="2400" dirty="0">
                <a:solidFill>
                  <a:srgbClr val="1F2D29"/>
                </a:solidFill>
              </a:rPr>
              <a:t>Business Theory</a:t>
            </a:r>
          </a:p>
          <a:p>
            <a:r>
              <a:rPr lang="en-US" sz="2800" dirty="0">
                <a:solidFill>
                  <a:srgbClr val="1F2D29"/>
                </a:solidFill>
              </a:rPr>
              <a:t>Business Intelligence </a:t>
            </a:r>
          </a:p>
          <a:p>
            <a:pPr lvl="1"/>
            <a:r>
              <a:rPr lang="en-US" sz="2400" dirty="0">
                <a:solidFill>
                  <a:srgbClr val="1F2D29"/>
                </a:solidFill>
              </a:rPr>
              <a:t>Tools, Datasets, Data Cleaning, Analysis, Visualization</a:t>
            </a:r>
          </a:p>
          <a:p>
            <a:pPr lvl="1"/>
            <a:r>
              <a:rPr lang="en-US" sz="2400" dirty="0">
                <a:solidFill>
                  <a:srgbClr val="1F2D29"/>
                </a:solidFill>
              </a:rPr>
              <a:t>Advantages and Disadvantages</a:t>
            </a:r>
          </a:p>
          <a:p>
            <a:r>
              <a:rPr lang="en-US" sz="2400" dirty="0">
                <a:solidFill>
                  <a:srgbClr val="1F2D29"/>
                </a:solidFill>
              </a:rPr>
              <a:t>Conclusion</a:t>
            </a:r>
          </a:p>
          <a:p>
            <a:endParaRPr lang="en-US" sz="1600" dirty="0">
              <a:solidFill>
                <a:srgbClr val="1F2D29"/>
              </a:solidFill>
            </a:endParaRPr>
          </a:p>
        </p:txBody>
      </p:sp>
    </p:spTree>
    <p:extLst>
      <p:ext uri="{BB962C8B-B14F-4D97-AF65-F5344CB8AC3E}">
        <p14:creationId xmlns:p14="http://schemas.microsoft.com/office/powerpoint/2010/main" val="30666040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22">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pic>
        <p:nvPicPr>
          <p:cNvPr id="20" name="Picture 19" descr="Half of a dog's face">
            <a:extLst>
              <a:ext uri="{FF2B5EF4-FFF2-40B4-BE49-F238E27FC236}">
                <a16:creationId xmlns:a16="http://schemas.microsoft.com/office/drawing/2014/main" id="{6F139576-FA30-0167-D1DE-59F61889FB22}"/>
              </a:ext>
            </a:extLst>
          </p:cNvPr>
          <p:cNvPicPr>
            <a:picLocks noChangeAspect="1"/>
          </p:cNvPicPr>
          <p:nvPr/>
        </p:nvPicPr>
        <p:blipFill rotWithShape="1">
          <a:blip r:embed="rId4" cstate="screen">
            <a:alphaModFix amt="56000"/>
            <a:extLst>
              <a:ext uri="{28A0092B-C50C-407E-A947-70E740481C1C}">
                <a14:useLocalDpi xmlns:a14="http://schemas.microsoft.com/office/drawing/2010/main"/>
              </a:ext>
            </a:extLst>
          </a:blip>
          <a:srcRect t="-5545"/>
          <a:stretch/>
        </p:blipFill>
        <p:spPr>
          <a:xfrm>
            <a:off x="4034118" y="2641605"/>
            <a:ext cx="4285130" cy="4216396"/>
          </a:xfrm>
          <a:prstGeom prst="rect">
            <a:avLst/>
          </a:prstGeom>
          <a:effectLst>
            <a:softEdge rad="63500"/>
          </a:effectLst>
          <a:scene3d>
            <a:camera prst="orthographicFront"/>
            <a:lightRig rig="balanced" dir="t"/>
          </a:scene3d>
        </p:spPr>
      </p:pic>
      <p:sp>
        <p:nvSpPr>
          <p:cNvPr id="2" name="Title 1">
            <a:extLst>
              <a:ext uri="{FF2B5EF4-FFF2-40B4-BE49-F238E27FC236}">
                <a16:creationId xmlns:a16="http://schemas.microsoft.com/office/drawing/2014/main" id="{B739E380-5EBD-1BAC-2E41-6656FA68FC83}"/>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Who is Chewy?</a:t>
            </a:r>
          </a:p>
        </p:txBody>
      </p:sp>
      <p:sp>
        <p:nvSpPr>
          <p:cNvPr id="3" name="Content Placeholder 2">
            <a:extLst>
              <a:ext uri="{FF2B5EF4-FFF2-40B4-BE49-F238E27FC236}">
                <a16:creationId xmlns:a16="http://schemas.microsoft.com/office/drawing/2014/main" id="{CE17DA50-C85C-8EE6-CF5D-30A055595380}"/>
              </a:ext>
            </a:extLst>
          </p:cNvPr>
          <p:cNvSpPr>
            <a:spLocks noGrp="1"/>
          </p:cNvSpPr>
          <p:nvPr>
            <p:ph idx="1"/>
          </p:nvPr>
        </p:nvSpPr>
        <p:spPr>
          <a:xfrm>
            <a:off x="2302933" y="2641604"/>
            <a:ext cx="7621606" cy="3443107"/>
          </a:xfrm>
        </p:spPr>
        <p:txBody>
          <a:bodyPr anchor="t">
            <a:normAutofit/>
          </a:bodyPr>
          <a:lstStyle/>
          <a:p>
            <a:r>
              <a:rPr lang="en-US" sz="2200" dirty="0">
                <a:solidFill>
                  <a:srgbClr val="1F2D29"/>
                </a:solidFill>
              </a:rPr>
              <a:t>E-Commerce Enterprise Retailer</a:t>
            </a:r>
          </a:p>
          <a:p>
            <a:r>
              <a:rPr lang="en-US" sz="2200" dirty="0">
                <a:solidFill>
                  <a:srgbClr val="1F2D29"/>
                </a:solidFill>
              </a:rPr>
              <a:t>Provides Pet Products and Services,</a:t>
            </a:r>
          </a:p>
          <a:p>
            <a:pPr lvl="1"/>
            <a:r>
              <a:rPr lang="en-US" sz="2200" dirty="0">
                <a:solidFill>
                  <a:srgbClr val="1F2D29"/>
                </a:solidFill>
              </a:rPr>
              <a:t>Pet Food </a:t>
            </a:r>
            <a:r>
              <a:rPr lang="en-US" sz="2200" dirty="0" err="1">
                <a:solidFill>
                  <a:srgbClr val="1F2D29"/>
                </a:solidFill>
              </a:rPr>
              <a:t>Autoship</a:t>
            </a:r>
            <a:r>
              <a:rPr lang="en-US" sz="2200" dirty="0">
                <a:solidFill>
                  <a:srgbClr val="1F2D29"/>
                </a:solidFill>
              </a:rPr>
              <a:t> Program</a:t>
            </a:r>
          </a:p>
        </p:txBody>
      </p:sp>
    </p:spTree>
    <p:extLst>
      <p:ext uri="{BB962C8B-B14F-4D97-AF65-F5344CB8AC3E}">
        <p14:creationId xmlns:p14="http://schemas.microsoft.com/office/powerpoint/2010/main" val="42628559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27384982-C0DB-F7CD-5BE9-01DD9559744E}"/>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Why Does Chewy Need BI?</a:t>
            </a:r>
          </a:p>
        </p:txBody>
      </p:sp>
      <p:sp>
        <p:nvSpPr>
          <p:cNvPr id="3" name="Content Placeholder 2">
            <a:extLst>
              <a:ext uri="{FF2B5EF4-FFF2-40B4-BE49-F238E27FC236}">
                <a16:creationId xmlns:a16="http://schemas.microsoft.com/office/drawing/2014/main" id="{144111AA-3B9B-3FC9-F21B-AD48F07F1188}"/>
              </a:ext>
            </a:extLst>
          </p:cNvPr>
          <p:cNvSpPr>
            <a:spLocks noGrp="1"/>
          </p:cNvSpPr>
          <p:nvPr>
            <p:ph idx="1"/>
          </p:nvPr>
        </p:nvSpPr>
        <p:spPr>
          <a:xfrm>
            <a:off x="2302933" y="2641604"/>
            <a:ext cx="7621606" cy="3443107"/>
          </a:xfrm>
        </p:spPr>
        <p:txBody>
          <a:bodyPr anchor="t">
            <a:normAutofit/>
          </a:bodyPr>
          <a:lstStyle/>
          <a:p>
            <a:r>
              <a:rPr lang="en-US" sz="2200" dirty="0">
                <a:solidFill>
                  <a:srgbClr val="1F2D29"/>
                </a:solidFill>
              </a:rPr>
              <a:t>Online Model Conducive to Real-time Data Analysis</a:t>
            </a:r>
            <a:endParaRPr lang="en-US" sz="1600" dirty="0">
              <a:solidFill>
                <a:srgbClr val="1F2D29"/>
              </a:solidFill>
            </a:endParaRPr>
          </a:p>
          <a:p>
            <a:r>
              <a:rPr lang="en-US" sz="2200" dirty="0" err="1">
                <a:solidFill>
                  <a:srgbClr val="1F2D29"/>
                </a:solidFill>
              </a:rPr>
              <a:t>Autoship</a:t>
            </a:r>
            <a:r>
              <a:rPr lang="en-US" sz="2200" dirty="0">
                <a:solidFill>
                  <a:srgbClr val="1F2D29"/>
                </a:solidFill>
              </a:rPr>
              <a:t> Program Generates Generous Portion of Revenue</a:t>
            </a:r>
          </a:p>
          <a:p>
            <a:r>
              <a:rPr lang="en-US" sz="2200" dirty="0">
                <a:solidFill>
                  <a:srgbClr val="1F2D29"/>
                </a:solidFill>
              </a:rPr>
              <a:t>Post-COVID, Quarterly Earnings Showed Losses</a:t>
            </a:r>
          </a:p>
          <a:p>
            <a:r>
              <a:rPr lang="en-US" sz="2200" dirty="0">
                <a:solidFill>
                  <a:srgbClr val="1F2D29"/>
                </a:solidFill>
              </a:rPr>
              <a:t>BI Supports Improved Decision Making</a:t>
            </a:r>
          </a:p>
        </p:txBody>
      </p:sp>
    </p:spTree>
    <p:extLst>
      <p:ext uri="{BB962C8B-B14F-4D97-AF65-F5344CB8AC3E}">
        <p14:creationId xmlns:p14="http://schemas.microsoft.com/office/powerpoint/2010/main" val="21571655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omputer, electronics, computer&#10;&#10;Description automatically generated">
            <a:extLst>
              <a:ext uri="{FF2B5EF4-FFF2-40B4-BE49-F238E27FC236}">
                <a16:creationId xmlns:a16="http://schemas.microsoft.com/office/drawing/2014/main" id="{C6A5C1DF-79F9-0E2E-0A2A-1A38A08F40DE}"/>
              </a:ext>
            </a:extLst>
          </p:cNvPr>
          <p:cNvPicPr>
            <a:picLocks noChangeAspect="1"/>
          </p:cNvPicPr>
          <p:nvPr/>
        </p:nvPicPr>
        <p:blipFill rotWithShape="1">
          <a:blip r:embed="rId3" cstate="screen">
            <a:duotone>
              <a:schemeClr val="bg2">
                <a:shade val="45000"/>
                <a:satMod val="135000"/>
              </a:schemeClr>
              <a:prstClr val="white"/>
            </a:duotone>
            <a:alphaModFix amt="82000"/>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5"/>
              </a:ext>
            </a:extLst>
          </a:blip>
          <a:srcRect t="14176" r="9091" b="8925"/>
          <a:stretch/>
        </p:blipFill>
        <p:spPr>
          <a:xfrm>
            <a:off x="-905" y="5436"/>
            <a:ext cx="12191675" cy="6858000"/>
          </a:xfrm>
          <a:prstGeom prst="rect">
            <a:avLst/>
          </a:prstGeom>
        </p:spPr>
      </p:pic>
      <p:sp>
        <p:nvSpPr>
          <p:cNvPr id="49" name="Rectangle 48">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Oval 5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B6293C1F-40A1-6D93-B2BC-E48B458ACB7E}"/>
              </a:ext>
            </a:extLst>
          </p:cNvPr>
          <p:cNvSpPr>
            <a:spLocks noGrp="1"/>
          </p:cNvSpPr>
          <p:nvPr>
            <p:ph type="title"/>
          </p:nvPr>
        </p:nvSpPr>
        <p:spPr>
          <a:xfrm>
            <a:off x="2554618" y="1657951"/>
            <a:ext cx="5584970" cy="888172"/>
          </a:xfrm>
        </p:spPr>
        <p:txBody>
          <a:bodyPr>
            <a:normAutofit/>
          </a:bodyPr>
          <a:lstStyle/>
          <a:p>
            <a:pPr algn="l"/>
            <a:r>
              <a:rPr lang="en-US" sz="4400" dirty="0">
                <a:solidFill>
                  <a:srgbClr val="1F2D29"/>
                </a:solidFill>
              </a:rPr>
              <a:t>Business Theory</a:t>
            </a:r>
          </a:p>
        </p:txBody>
      </p:sp>
      <p:sp>
        <p:nvSpPr>
          <p:cNvPr id="18" name="Content Placeholder 17">
            <a:extLst>
              <a:ext uri="{FF2B5EF4-FFF2-40B4-BE49-F238E27FC236}">
                <a16:creationId xmlns:a16="http://schemas.microsoft.com/office/drawing/2014/main" id="{6D8E3263-3564-18C4-E239-DDA8F9C62B88}"/>
              </a:ext>
            </a:extLst>
          </p:cNvPr>
          <p:cNvSpPr>
            <a:spLocks noGrp="1"/>
          </p:cNvSpPr>
          <p:nvPr>
            <p:ph idx="1"/>
          </p:nvPr>
        </p:nvSpPr>
        <p:spPr>
          <a:xfrm>
            <a:off x="2242521" y="2436899"/>
            <a:ext cx="8941945" cy="3997828"/>
          </a:xfrm>
        </p:spPr>
        <p:txBody>
          <a:bodyPr anchor="t">
            <a:normAutofit/>
          </a:bodyPr>
          <a:lstStyle/>
          <a:p>
            <a:r>
              <a:rPr lang="en-US" sz="2800" dirty="0"/>
              <a:t>Enhanced BI Contribute to Improved Quarterly Earnings</a:t>
            </a:r>
          </a:p>
          <a:p>
            <a:pPr lvl="1"/>
            <a:r>
              <a:rPr lang="en-US" sz="2600" dirty="0"/>
              <a:t>Web Behavior Predicts </a:t>
            </a:r>
            <a:r>
              <a:rPr lang="en-US" sz="2600" dirty="0" err="1"/>
              <a:t>Autoship</a:t>
            </a:r>
            <a:r>
              <a:rPr lang="en-US" sz="2600" dirty="0"/>
              <a:t> Subscription</a:t>
            </a:r>
          </a:p>
          <a:p>
            <a:pPr lvl="2"/>
            <a:r>
              <a:rPr lang="en-US" sz="2400" dirty="0"/>
              <a:t>Better Market Differentiation and Conversion</a:t>
            </a:r>
          </a:p>
          <a:p>
            <a:pPr lvl="2"/>
            <a:r>
              <a:rPr lang="en-US" sz="2400" dirty="0"/>
              <a:t>Reduce Subscription Churn</a:t>
            </a:r>
          </a:p>
          <a:p>
            <a:pPr lvl="1"/>
            <a:endParaRPr lang="en-US" sz="2400" dirty="0">
              <a:solidFill>
                <a:schemeClr val="bg1"/>
              </a:solidFill>
            </a:endParaRPr>
          </a:p>
        </p:txBody>
      </p:sp>
      <p:sp>
        <p:nvSpPr>
          <p:cNvPr id="7" name="TextBox 6">
            <a:extLst>
              <a:ext uri="{FF2B5EF4-FFF2-40B4-BE49-F238E27FC236}">
                <a16:creationId xmlns:a16="http://schemas.microsoft.com/office/drawing/2014/main" id="{BC0899B4-4D6E-E16F-6616-C4EFCE615A51}"/>
              </a:ext>
            </a:extLst>
          </p:cNvPr>
          <p:cNvSpPr txBox="1"/>
          <p:nvPr/>
        </p:nvSpPr>
        <p:spPr>
          <a:xfrm>
            <a:off x="9477139" y="6647992"/>
            <a:ext cx="2754280" cy="215444"/>
          </a:xfrm>
          <a:prstGeom prst="rect">
            <a:avLst/>
          </a:prstGeom>
          <a:noFill/>
        </p:spPr>
        <p:txBody>
          <a:bodyPr wrap="none" rtlCol="0">
            <a:spAutoFit/>
          </a:bodyPr>
          <a:lstStyle/>
          <a:p>
            <a:pPr>
              <a:spcAft>
                <a:spcPts val="600"/>
              </a:spcAft>
            </a:pPr>
            <a:r>
              <a:rPr lang="en-US" sz="800" dirty="0">
                <a:solidFill>
                  <a:srgbClr val="FFFFFF"/>
                </a:solidFill>
                <a:hlinkClick r:id="rId5" tooltip="https://www.freeimageslive.co.uk/free_stock_image/computersideviewjpg">
                  <a:extLst>
                    <a:ext uri="{A12FA001-AC4F-418D-AE19-62706E023703}">
                      <ahyp:hlinkClr xmlns:ahyp="http://schemas.microsoft.com/office/drawing/2018/hyperlinkcolor" val="tx"/>
                    </a:ext>
                  </a:extLst>
                </a:hlinkClick>
              </a:rPr>
              <a:t>This Photo</a:t>
            </a:r>
            <a:r>
              <a:rPr lang="en-US" sz="800" dirty="0">
                <a:solidFill>
                  <a:srgbClr val="FFFFFF"/>
                </a:solidFill>
              </a:rPr>
              <a:t> by Unknown Author is licensed under </a:t>
            </a:r>
            <a:r>
              <a:rPr lang="en-US" sz="800" dirty="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800">
              <a:solidFill>
                <a:srgbClr val="FFFFFF"/>
              </a:solidFill>
            </a:endParaRPr>
          </a:p>
        </p:txBody>
      </p:sp>
    </p:spTree>
    <p:extLst>
      <p:ext uri="{BB962C8B-B14F-4D97-AF65-F5344CB8AC3E}">
        <p14:creationId xmlns:p14="http://schemas.microsoft.com/office/powerpoint/2010/main" val="41511982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A1ECAA14-CF56-E6B9-0C48-D5578E59F605}"/>
              </a:ext>
            </a:extLst>
          </p:cNvPr>
          <p:cNvSpPr>
            <a:spLocks noGrp="1"/>
          </p:cNvSpPr>
          <p:nvPr>
            <p:ph type="title"/>
          </p:nvPr>
        </p:nvSpPr>
        <p:spPr>
          <a:xfrm>
            <a:off x="1770108" y="1171960"/>
            <a:ext cx="3497079" cy="1098389"/>
          </a:xfrm>
        </p:spPr>
        <p:txBody>
          <a:bodyPr anchor="b">
            <a:normAutofit/>
          </a:bodyPr>
          <a:lstStyle/>
          <a:p>
            <a:pPr algn="ctr"/>
            <a:r>
              <a:rPr lang="en-US" sz="4400" dirty="0">
                <a:solidFill>
                  <a:srgbClr val="1F2D29"/>
                </a:solidFill>
              </a:rPr>
              <a:t>BI Tools</a:t>
            </a:r>
          </a:p>
        </p:txBody>
      </p:sp>
      <p:sp>
        <p:nvSpPr>
          <p:cNvPr id="16" name="Content Placeholder 2">
            <a:extLst>
              <a:ext uri="{FF2B5EF4-FFF2-40B4-BE49-F238E27FC236}">
                <a16:creationId xmlns:a16="http://schemas.microsoft.com/office/drawing/2014/main" id="{6B6B75C1-1D3E-64F8-28EE-AFDDF00E4782}"/>
              </a:ext>
            </a:extLst>
          </p:cNvPr>
          <p:cNvSpPr txBox="1">
            <a:spLocks/>
          </p:cNvSpPr>
          <p:nvPr/>
        </p:nvSpPr>
        <p:spPr>
          <a:xfrm>
            <a:off x="4482587" y="1809855"/>
            <a:ext cx="4191000" cy="1098389"/>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gn="ctr">
              <a:buNone/>
            </a:pPr>
            <a:r>
              <a:rPr lang="en-US" sz="2800" u="sng" dirty="0">
                <a:solidFill>
                  <a:srgbClr val="1F2D29"/>
                </a:solidFill>
                <a:latin typeface="Lao MN" pitchFamily="2" charset="0"/>
                <a:cs typeface="Lao MN" pitchFamily="2" charset="0"/>
              </a:rPr>
              <a:t>APPLIED PROGRAMS</a:t>
            </a:r>
          </a:p>
        </p:txBody>
      </p:sp>
      <p:sp>
        <p:nvSpPr>
          <p:cNvPr id="17" name="Content Placeholder 2">
            <a:extLst>
              <a:ext uri="{FF2B5EF4-FFF2-40B4-BE49-F238E27FC236}">
                <a16:creationId xmlns:a16="http://schemas.microsoft.com/office/drawing/2014/main" id="{04C22ED2-EA59-044A-28AD-FD61FB2C70AF}"/>
              </a:ext>
            </a:extLst>
          </p:cNvPr>
          <p:cNvSpPr txBox="1">
            <a:spLocks/>
          </p:cNvSpPr>
          <p:nvPr/>
        </p:nvSpPr>
        <p:spPr>
          <a:xfrm>
            <a:off x="4655768" y="4064217"/>
            <a:ext cx="3844635" cy="1051635"/>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gn="ctr">
              <a:buNone/>
            </a:pPr>
            <a:r>
              <a:rPr lang="en-US" sz="2800" u="sng" dirty="0">
                <a:solidFill>
                  <a:srgbClr val="1F2D29"/>
                </a:solidFill>
                <a:latin typeface="Lao MN" pitchFamily="2" charset="0"/>
                <a:cs typeface="Lao MN" pitchFamily="2" charset="0"/>
              </a:rPr>
              <a:t>ALTERNATIVES</a:t>
            </a:r>
            <a:endParaRPr lang="en-US" sz="2400" u="sng" dirty="0">
              <a:solidFill>
                <a:srgbClr val="1F2D29"/>
              </a:solidFill>
              <a:latin typeface="Lao MN" pitchFamily="2" charset="0"/>
              <a:cs typeface="Lao MN" pitchFamily="2" charset="0"/>
            </a:endParaRPr>
          </a:p>
        </p:txBody>
      </p:sp>
      <p:graphicFrame>
        <p:nvGraphicFramePr>
          <p:cNvPr id="13" name="Diagram 12">
            <a:extLst>
              <a:ext uri="{FF2B5EF4-FFF2-40B4-BE49-F238E27FC236}">
                <a16:creationId xmlns:a16="http://schemas.microsoft.com/office/drawing/2014/main" id="{7BCEBE3B-EA19-CE13-3012-5680E8946F5C}"/>
              </a:ext>
            </a:extLst>
          </p:cNvPr>
          <p:cNvGraphicFramePr/>
          <p:nvPr>
            <p:extLst>
              <p:ext uri="{D42A27DB-BD31-4B8C-83A1-F6EECF244321}">
                <p14:modId xmlns:p14="http://schemas.microsoft.com/office/powerpoint/2010/main" val="480251092"/>
              </p:ext>
            </p:extLst>
          </p:nvPr>
        </p:nvGraphicFramePr>
        <p:xfrm>
          <a:off x="2492821" y="2757823"/>
          <a:ext cx="8170528" cy="16245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8" name="Diagram 17">
            <a:extLst>
              <a:ext uri="{FF2B5EF4-FFF2-40B4-BE49-F238E27FC236}">
                <a16:creationId xmlns:a16="http://schemas.microsoft.com/office/drawing/2014/main" id="{F9E6E187-62F3-2737-104E-9945D48C95F7}"/>
              </a:ext>
            </a:extLst>
          </p:cNvPr>
          <p:cNvGraphicFramePr/>
          <p:nvPr>
            <p:extLst>
              <p:ext uri="{D42A27DB-BD31-4B8C-83A1-F6EECF244321}">
                <p14:modId xmlns:p14="http://schemas.microsoft.com/office/powerpoint/2010/main" val="3471629909"/>
              </p:ext>
            </p:extLst>
          </p:nvPr>
        </p:nvGraphicFramePr>
        <p:xfrm>
          <a:off x="2492821" y="4869871"/>
          <a:ext cx="8170528" cy="17107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7424169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21" descr="Cat in a blue blanket">
            <a:extLst>
              <a:ext uri="{FF2B5EF4-FFF2-40B4-BE49-F238E27FC236}">
                <a16:creationId xmlns:a16="http://schemas.microsoft.com/office/drawing/2014/main" id="{F25C794D-AFC9-2BC9-926A-12C7EAE67226}"/>
              </a:ext>
            </a:extLst>
          </p:cNvPr>
          <p:cNvPicPr>
            <a:picLocks noGrp="1" noChangeAspect="1"/>
          </p:cNvPicPr>
          <p:nvPr>
            <p:ph idx="1"/>
          </p:nvPr>
        </p:nvPicPr>
        <p:blipFill rotWithShape="1">
          <a:blip r:embed="rId3" cstate="screen">
            <a:alphaModFix/>
            <a:extLst>
              <a:ext uri="{BEBA8EAE-BF5A-486C-A8C5-ECC9F3942E4B}">
                <a14:imgProps xmlns:a14="http://schemas.microsoft.com/office/drawing/2010/main">
                  <a14:imgLayer r:embed="rId4">
                    <a14:imgEffect>
                      <a14:colorTemperature colorTemp="5221"/>
                    </a14:imgEffect>
                    <a14:imgEffect>
                      <a14:saturation sat="57000"/>
                    </a14:imgEffect>
                  </a14:imgLayer>
                </a14:imgProps>
              </a:ext>
              <a:ext uri="{28A0092B-C50C-407E-A947-70E740481C1C}">
                <a14:useLocalDpi xmlns:a14="http://schemas.microsoft.com/office/drawing/2010/main"/>
              </a:ext>
            </a:extLst>
          </a:blip>
          <a:srcRect/>
          <a:stretch/>
        </p:blipFill>
        <p:spPr>
          <a:xfrm>
            <a:off x="4228447" y="1234404"/>
            <a:ext cx="7965686" cy="5623596"/>
          </a:xfrm>
          <a:effectLst>
            <a:softEdge rad="1270000"/>
          </a:effectLst>
          <a:scene3d>
            <a:camera prst="orthographicFront"/>
            <a:lightRig rig="threePt" dir="t"/>
          </a:scene3d>
          <a:sp3d prstMaterial="clear"/>
        </p:spPr>
      </p:pic>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Pet Food Dataset</a:t>
            </a:r>
          </a:p>
        </p:txBody>
      </p:sp>
      <p:sp>
        <p:nvSpPr>
          <p:cNvPr id="24" name="TextBox 23">
            <a:extLst>
              <a:ext uri="{FF2B5EF4-FFF2-40B4-BE49-F238E27FC236}">
                <a16:creationId xmlns:a16="http://schemas.microsoft.com/office/drawing/2014/main" id="{9F02378D-C855-206B-4DAA-4BD69EE273EF}"/>
              </a:ext>
            </a:extLst>
          </p:cNvPr>
          <p:cNvSpPr txBox="1"/>
          <p:nvPr/>
        </p:nvSpPr>
        <p:spPr>
          <a:xfrm>
            <a:off x="2779059" y="2653552"/>
            <a:ext cx="8422994" cy="29700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rgbClr val="1F2D29"/>
                </a:solidFill>
              </a:rPr>
              <a:t>Pet Food Customer Orders</a:t>
            </a:r>
          </a:p>
          <a:p>
            <a:pPr marL="742950" lvl="1" indent="-285750">
              <a:lnSpc>
                <a:spcPct val="150000"/>
              </a:lnSpc>
              <a:buFont typeface="Arial" panose="020B0604020202020204" pitchFamily="34" charset="0"/>
              <a:buChar char="•"/>
            </a:pPr>
            <a:r>
              <a:rPr lang="en-US" sz="2200" dirty="0">
                <a:solidFill>
                  <a:srgbClr val="1F2D29"/>
                </a:solidFill>
              </a:rPr>
              <a:t>From </a:t>
            </a:r>
            <a:r>
              <a:rPr lang="en-US" sz="2200" dirty="0" err="1">
                <a:solidFill>
                  <a:srgbClr val="1F2D29"/>
                </a:solidFill>
              </a:rPr>
              <a:t>Kaggle.com</a:t>
            </a:r>
            <a:endParaRPr lang="en-US" sz="2200" dirty="0">
              <a:solidFill>
                <a:srgbClr val="1F2D29"/>
              </a:solidFill>
            </a:endParaRPr>
          </a:p>
          <a:p>
            <a:pPr marL="742950" lvl="1" indent="-285750">
              <a:lnSpc>
                <a:spcPct val="150000"/>
              </a:lnSpc>
              <a:buFont typeface="Arial" panose="020B0604020202020204" pitchFamily="34" charset="0"/>
              <a:buChar char="•"/>
            </a:pPr>
            <a:r>
              <a:rPr lang="en-US" sz="2200" dirty="0">
                <a:solidFill>
                  <a:srgbClr val="1F2D29"/>
                </a:solidFill>
              </a:rPr>
              <a:t>49,042 Observations, 36 Fields</a:t>
            </a:r>
          </a:p>
          <a:p>
            <a:pPr marL="285750" indent="-285750">
              <a:lnSpc>
                <a:spcPct val="150000"/>
              </a:lnSpc>
              <a:buFont typeface="Arial" panose="020B0604020202020204" pitchFamily="34" charset="0"/>
              <a:buChar char="•"/>
            </a:pPr>
            <a:r>
              <a:rPr lang="en-US" sz="2200" dirty="0">
                <a:solidFill>
                  <a:srgbClr val="1F2D29"/>
                </a:solidFill>
              </a:rPr>
              <a:t>Dependent Variable</a:t>
            </a:r>
          </a:p>
          <a:p>
            <a:pPr marL="742950" lvl="1" indent="-285750">
              <a:lnSpc>
                <a:spcPct val="150000"/>
              </a:lnSpc>
              <a:buFont typeface="Arial" panose="020B0604020202020204" pitchFamily="34" charset="0"/>
              <a:buChar char="•"/>
            </a:pPr>
            <a:r>
              <a:rPr lang="en-US" sz="2200" dirty="0">
                <a:solidFill>
                  <a:srgbClr val="1F2D29"/>
                </a:solidFill>
              </a:rPr>
              <a:t>Active Pet Subscription (Y/N)</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99931871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A1ECAA14-CF56-E6B9-0C48-D5578E59F605}"/>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Data Cleaning and Sampling</a:t>
            </a:r>
          </a:p>
        </p:txBody>
      </p:sp>
      <p:sp>
        <p:nvSpPr>
          <p:cNvPr id="15" name="Content Placeholder 14">
            <a:extLst>
              <a:ext uri="{FF2B5EF4-FFF2-40B4-BE49-F238E27FC236}">
                <a16:creationId xmlns:a16="http://schemas.microsoft.com/office/drawing/2014/main" id="{70363FFF-C6CF-9172-9957-638F7B771F17}"/>
              </a:ext>
            </a:extLst>
          </p:cNvPr>
          <p:cNvSpPr>
            <a:spLocks noGrp="1"/>
          </p:cNvSpPr>
          <p:nvPr>
            <p:ph idx="1"/>
          </p:nvPr>
        </p:nvSpPr>
        <p:spPr>
          <a:xfrm>
            <a:off x="2302933" y="2641604"/>
            <a:ext cx="7621606" cy="3634505"/>
          </a:xfrm>
        </p:spPr>
        <p:txBody>
          <a:bodyPr anchor="t">
            <a:normAutofit fontScale="92500" lnSpcReduction="10000"/>
          </a:bodyPr>
          <a:lstStyle/>
          <a:p>
            <a:r>
              <a:rPr lang="en-US" sz="2400" dirty="0">
                <a:solidFill>
                  <a:srgbClr val="1F2D29"/>
                </a:solidFill>
              </a:rPr>
              <a:t>Excel</a:t>
            </a:r>
          </a:p>
          <a:p>
            <a:pPr lvl="1"/>
            <a:r>
              <a:rPr lang="en-US" sz="2000" dirty="0">
                <a:solidFill>
                  <a:srgbClr val="1F2D29"/>
                </a:solidFill>
              </a:rPr>
              <a:t>Irrelevant Fields Removed</a:t>
            </a:r>
          </a:p>
          <a:p>
            <a:pPr lvl="2"/>
            <a:r>
              <a:rPr lang="en-US" sz="1800" dirty="0">
                <a:solidFill>
                  <a:srgbClr val="1F2D29"/>
                </a:solidFill>
              </a:rPr>
              <a:t>From 36 to 20 variables</a:t>
            </a:r>
          </a:p>
          <a:p>
            <a:pPr lvl="1"/>
            <a:r>
              <a:rPr lang="en-US" sz="2000" dirty="0">
                <a:solidFill>
                  <a:srgbClr val="1F2D29"/>
                </a:solidFill>
              </a:rPr>
              <a:t>Sample Size Calculated at 0.95 Confidence Level</a:t>
            </a:r>
          </a:p>
          <a:p>
            <a:pPr lvl="2"/>
            <a:r>
              <a:rPr lang="en-US" sz="1800" dirty="0">
                <a:solidFill>
                  <a:srgbClr val="1F2D29"/>
                </a:solidFill>
              </a:rPr>
              <a:t>Sample Size: 384 Observations</a:t>
            </a:r>
          </a:p>
          <a:p>
            <a:pPr lvl="1"/>
            <a:r>
              <a:rPr lang="en-US" sz="2000" dirty="0">
                <a:solidFill>
                  <a:srgbClr val="1F2D29"/>
                </a:solidFill>
              </a:rPr>
              <a:t>Remove Select Observations with NULL Values</a:t>
            </a:r>
          </a:p>
          <a:p>
            <a:pPr lvl="1"/>
            <a:r>
              <a:rPr lang="en-US" sz="2000" dirty="0">
                <a:solidFill>
                  <a:srgbClr val="1F2D29"/>
                </a:solidFill>
              </a:rPr>
              <a:t>Rows Assigned Random Numbers</a:t>
            </a:r>
          </a:p>
          <a:p>
            <a:pPr lvl="2"/>
            <a:r>
              <a:rPr lang="en-US" sz="1800" dirty="0">
                <a:solidFill>
                  <a:srgbClr val="1F2D29"/>
                </a:solidFill>
              </a:rPr>
              <a:t>1-384 extracted</a:t>
            </a:r>
          </a:p>
        </p:txBody>
      </p:sp>
    </p:spTree>
    <p:extLst>
      <p:ext uri="{BB962C8B-B14F-4D97-AF65-F5344CB8AC3E}">
        <p14:creationId xmlns:p14="http://schemas.microsoft.com/office/powerpoint/2010/main" val="182018722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0108" y="985292"/>
            <a:ext cx="1345319" cy="134531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tretch>
            <a:fillRect/>
          </a:stretch>
        </p:blipFill>
        <p:spPr>
          <a:xfrm>
            <a:off x="2133" y="0"/>
            <a:ext cx="12189867" cy="6858000"/>
          </a:xfrm>
          <a:prstGeom prst="rect">
            <a:avLst/>
          </a:prstGeom>
        </p:spPr>
      </p:pic>
      <p:sp>
        <p:nvSpPr>
          <p:cNvPr id="2" name="Title 1">
            <a:extLst>
              <a:ext uri="{FF2B5EF4-FFF2-40B4-BE49-F238E27FC236}">
                <a16:creationId xmlns:a16="http://schemas.microsoft.com/office/drawing/2014/main" id="{FFB35382-B173-BEC6-E0CD-89F20FBBFECB}"/>
              </a:ext>
            </a:extLst>
          </p:cNvPr>
          <p:cNvSpPr>
            <a:spLocks noGrp="1"/>
          </p:cNvSpPr>
          <p:nvPr>
            <p:ph type="title"/>
          </p:nvPr>
        </p:nvSpPr>
        <p:spPr>
          <a:xfrm>
            <a:off x="2611808" y="1022548"/>
            <a:ext cx="7958331" cy="1308063"/>
          </a:xfrm>
        </p:spPr>
        <p:txBody>
          <a:bodyPr anchor="b">
            <a:normAutofit/>
          </a:bodyPr>
          <a:lstStyle/>
          <a:p>
            <a:pPr algn="l"/>
            <a:r>
              <a:rPr lang="en-US" sz="4400" dirty="0">
                <a:solidFill>
                  <a:srgbClr val="1F2D29"/>
                </a:solidFill>
              </a:rPr>
              <a:t>Analysis-Stats</a:t>
            </a:r>
          </a:p>
        </p:txBody>
      </p:sp>
      <p:sp>
        <p:nvSpPr>
          <p:cNvPr id="3" name="Content Placeholder 2">
            <a:extLst>
              <a:ext uri="{FF2B5EF4-FFF2-40B4-BE49-F238E27FC236}">
                <a16:creationId xmlns:a16="http://schemas.microsoft.com/office/drawing/2014/main" id="{C7073F63-CA8E-1D8F-9D7C-286C30D13122}"/>
              </a:ext>
            </a:extLst>
          </p:cNvPr>
          <p:cNvSpPr>
            <a:spLocks noGrp="1"/>
          </p:cNvSpPr>
          <p:nvPr>
            <p:ph idx="1"/>
          </p:nvPr>
        </p:nvSpPr>
        <p:spPr>
          <a:xfrm>
            <a:off x="2302932" y="2641604"/>
            <a:ext cx="9584267" cy="3829752"/>
          </a:xfrm>
        </p:spPr>
        <p:txBody>
          <a:bodyPr anchor="t">
            <a:normAutofit fontScale="92500" lnSpcReduction="10000"/>
          </a:bodyPr>
          <a:lstStyle/>
          <a:p>
            <a:r>
              <a:rPr lang="en-US" dirty="0">
                <a:solidFill>
                  <a:srgbClr val="1F2D29"/>
                </a:solidFill>
              </a:rPr>
              <a:t>65% of Sample -&gt; Active Subscription</a:t>
            </a:r>
          </a:p>
          <a:p>
            <a:r>
              <a:rPr lang="en-US" dirty="0">
                <a:solidFill>
                  <a:srgbClr val="1F2D29"/>
                </a:solidFill>
              </a:rPr>
              <a:t>Mean </a:t>
            </a:r>
            <a:r>
              <a:rPr lang="en-US" dirty="0" err="1">
                <a:solidFill>
                  <a:srgbClr val="1F2D29"/>
                </a:solidFill>
              </a:rPr>
              <a:t>Total_web_visits</a:t>
            </a:r>
            <a:r>
              <a:rPr lang="en-US" dirty="0">
                <a:solidFill>
                  <a:srgbClr val="1F2D29"/>
                </a:solidFill>
              </a:rPr>
              <a:t>: 10 ; Range: 0 – 70</a:t>
            </a:r>
          </a:p>
          <a:p>
            <a:r>
              <a:rPr lang="en-US" dirty="0">
                <a:solidFill>
                  <a:srgbClr val="1F2D29"/>
                </a:solidFill>
              </a:rPr>
              <a:t>Mean </a:t>
            </a:r>
            <a:r>
              <a:rPr lang="en-US" dirty="0" err="1">
                <a:solidFill>
                  <a:srgbClr val="1F2D29"/>
                </a:solidFill>
              </a:rPr>
              <a:t>Total_min_website</a:t>
            </a:r>
            <a:r>
              <a:rPr lang="en-US" dirty="0">
                <a:solidFill>
                  <a:srgbClr val="1F2D29"/>
                </a:solidFill>
              </a:rPr>
              <a:t>: 428 (~ 7 </a:t>
            </a:r>
            <a:r>
              <a:rPr lang="en-US" dirty="0" err="1">
                <a:solidFill>
                  <a:srgbClr val="1F2D29"/>
                </a:solidFill>
              </a:rPr>
              <a:t>hrs</a:t>
            </a:r>
            <a:r>
              <a:rPr lang="en-US" dirty="0">
                <a:solidFill>
                  <a:srgbClr val="1F2D29"/>
                </a:solidFill>
              </a:rPr>
              <a:t>) ; Range: 0 – 6,813</a:t>
            </a:r>
          </a:p>
          <a:p>
            <a:r>
              <a:rPr lang="en-US" dirty="0" err="1">
                <a:solidFill>
                  <a:srgbClr val="1F2D29"/>
                </a:solidFill>
              </a:rPr>
              <a:t>Total_minutes_on</a:t>
            </a:r>
            <a:r>
              <a:rPr lang="en-US" dirty="0">
                <a:solidFill>
                  <a:srgbClr val="1F2D29"/>
                </a:solidFill>
              </a:rPr>
              <a:t> </a:t>
            </a:r>
            <a:r>
              <a:rPr lang="en-US" dirty="0" err="1">
                <a:solidFill>
                  <a:srgbClr val="1F2D29"/>
                </a:solidFill>
              </a:rPr>
              <a:t>website_since_last_order</a:t>
            </a:r>
            <a:r>
              <a:rPr lang="en-US" dirty="0">
                <a:solidFill>
                  <a:srgbClr val="1F2D29"/>
                </a:solidFill>
              </a:rPr>
              <a:t> Mean: 81 ; Median: 2 ; </a:t>
            </a:r>
          </a:p>
          <a:p>
            <a:pPr lvl="1"/>
            <a:r>
              <a:rPr lang="en-US" sz="1600" dirty="0" err="1">
                <a:solidFill>
                  <a:srgbClr val="1F2D29"/>
                </a:solidFill>
              </a:rPr>
              <a:t>Raneg</a:t>
            </a:r>
            <a:r>
              <a:rPr lang="en-US" sz="1600" dirty="0">
                <a:solidFill>
                  <a:srgbClr val="1F2D29"/>
                </a:solidFill>
              </a:rPr>
              <a:t>: 0 – 2,928</a:t>
            </a:r>
          </a:p>
          <a:p>
            <a:r>
              <a:rPr lang="en-US" dirty="0" err="1">
                <a:solidFill>
                  <a:srgbClr val="1F2D29"/>
                </a:solidFill>
              </a:rPr>
              <a:t>Customer_support_ticket_category</a:t>
            </a:r>
            <a:r>
              <a:rPr lang="en-US" dirty="0">
                <a:solidFill>
                  <a:srgbClr val="1F2D29"/>
                </a:solidFill>
              </a:rPr>
              <a:t>:</a:t>
            </a:r>
          </a:p>
          <a:p>
            <a:pPr lvl="1"/>
            <a:r>
              <a:rPr lang="en-US" dirty="0">
                <a:solidFill>
                  <a:srgbClr val="1F2D29"/>
                </a:solidFill>
              </a:rPr>
              <a:t>Highest: Account 52 , Health 16</a:t>
            </a:r>
          </a:p>
          <a:p>
            <a:pPr lvl="1"/>
            <a:r>
              <a:rPr lang="en-US" dirty="0">
                <a:solidFill>
                  <a:srgbClr val="1F2D29"/>
                </a:solidFill>
              </a:rPr>
              <a:t>Lowest: Website 1 , General 2 , Proactive 2</a:t>
            </a:r>
          </a:p>
        </p:txBody>
      </p:sp>
      <p:pic>
        <p:nvPicPr>
          <p:cNvPr id="9" name="Content Placeholder 8" descr="Logo&#10;&#10;Description automatically generated">
            <a:extLst>
              <a:ext uri="{FF2B5EF4-FFF2-40B4-BE49-F238E27FC236}">
                <a16:creationId xmlns:a16="http://schemas.microsoft.com/office/drawing/2014/main" id="{F9DD6196-F4DF-A499-EADC-EDCD9EA6A0C5}"/>
              </a:ext>
            </a:extLst>
          </p:cNvPr>
          <p:cNvPicPr>
            <a:picLocks noChangeAspect="1"/>
          </p:cNvPicPr>
          <p:nvPr/>
        </p:nvPicPr>
        <p:blipFill>
          <a:blip r:embed="rId4" cstate="screen">
            <a:alphaModFix amt="23000"/>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6922969" y="4794776"/>
            <a:ext cx="4776582" cy="1676580"/>
          </a:xfrm>
          <a:prstGeom prst="rect">
            <a:avLst/>
          </a:prstGeom>
        </p:spPr>
      </p:pic>
    </p:spTree>
    <p:extLst>
      <p:ext uri="{BB962C8B-B14F-4D97-AF65-F5344CB8AC3E}">
        <p14:creationId xmlns:p14="http://schemas.microsoft.com/office/powerpoint/2010/main" val="195367179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4480</TotalTime>
  <Words>4029</Words>
  <Application>Microsoft Macintosh PowerPoint</Application>
  <PresentationFormat>Widescreen</PresentationFormat>
  <Paragraphs>206</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MS Shell Dlg 2</vt:lpstr>
      <vt:lpstr>Wingdings</vt:lpstr>
      <vt:lpstr>Lao MN</vt:lpstr>
      <vt:lpstr>Wingdings 3</vt:lpstr>
      <vt:lpstr>Calibri</vt:lpstr>
      <vt:lpstr>Madison</vt:lpstr>
      <vt:lpstr>BI Solution for Chewy, Inc.</vt:lpstr>
      <vt:lpstr>Overview</vt:lpstr>
      <vt:lpstr>Who is Chewy?</vt:lpstr>
      <vt:lpstr>Why Does Chewy Need BI?</vt:lpstr>
      <vt:lpstr>Business Theory</vt:lpstr>
      <vt:lpstr>BI Tools</vt:lpstr>
      <vt:lpstr>Pet Food Dataset</vt:lpstr>
      <vt:lpstr>Data Cleaning and Sampling</vt:lpstr>
      <vt:lpstr>Analysis-Stats</vt:lpstr>
      <vt:lpstr>Analysis Outcomes</vt:lpstr>
      <vt:lpstr>Data Visualization</vt:lpstr>
      <vt:lpstr>Classification &amp; Regression Tree</vt:lpstr>
      <vt:lpstr>Analysis- Predictions</vt:lpstr>
      <vt:lpstr>Benefits of BI</vt:lpstr>
      <vt:lpstr>Challenges</vt:lpstr>
      <vt:lpstr>Conclusion</vt:lpstr>
      <vt:lpstr>References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 Solution for Chewy, Inc.</dc:title>
  <dc:subject/>
  <dc:creator>Tatiana Brown</dc:creator>
  <cp:keywords/>
  <dc:description/>
  <cp:lastModifiedBy>frederick brown6</cp:lastModifiedBy>
  <cp:revision>40</cp:revision>
  <dcterms:created xsi:type="dcterms:W3CDTF">2022-05-11T02:01:42Z</dcterms:created>
  <dcterms:modified xsi:type="dcterms:W3CDTF">2022-11-01T17:03:16Z</dcterms:modified>
  <cp:category/>
</cp:coreProperties>
</file>